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9144000"/>
  <p:notesSz cx="7559675" cy="10691800"/>
  <p:embeddedFontLst>
    <p:embeddedFont>
      <p:font typeface="Montserrat"/>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20" roundtripDataSignature="AMtx7mgmVlJYdeJCnGsDsYt9j8NRd95w9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8.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276600" cy="53657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281488" y="0"/>
            <a:ext cx="3276600" cy="536575"/>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4775" y="1336675"/>
            <a:ext cx="4810125" cy="36083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55650" y="5145088"/>
            <a:ext cx="6048375" cy="42100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10155238"/>
            <a:ext cx="3276600" cy="536575"/>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281488" y="10155238"/>
            <a:ext cx="3276600" cy="536575"/>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1:notes"/>
          <p:cNvSpPr/>
          <p:nvPr>
            <p:ph idx="2" type="sldImg"/>
          </p:nvPr>
        </p:nvSpPr>
        <p:spPr>
          <a:xfrm>
            <a:off x="1374775" y="1336675"/>
            <a:ext cx="4810125" cy="36083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 name="Google Shape;80;p1:notes"/>
          <p:cNvSpPr txBox="1"/>
          <p:nvPr>
            <p:ph idx="1" type="body"/>
          </p:nvPr>
        </p:nvSpPr>
        <p:spPr>
          <a:xfrm>
            <a:off x="755650" y="5145088"/>
            <a:ext cx="6048375" cy="42100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1" name="Google Shape;81;p1:notes"/>
          <p:cNvSpPr txBox="1"/>
          <p:nvPr>
            <p:ph idx="12" type="sldNum"/>
          </p:nvPr>
        </p:nvSpPr>
        <p:spPr>
          <a:xfrm>
            <a:off x="4281488" y="10155238"/>
            <a:ext cx="3276600" cy="536575"/>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
        <p:nvSpPr>
          <p:cNvPr id="82" name="Google Shape;82;p1:notes"/>
          <p:cNvSpPr txBox="1"/>
          <p:nvPr>
            <p:ph idx="11" type="ftr"/>
          </p:nvPr>
        </p:nvSpPr>
        <p:spPr>
          <a:xfrm>
            <a:off x="0" y="10155238"/>
            <a:ext cx="3276600" cy="536575"/>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rPr lang="en-US"/>
              <a:t>Name of the faculty [Group: G00] [Sem:2nd]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0:notes"/>
          <p:cNvSpPr txBox="1"/>
          <p:nvPr>
            <p:ph idx="1" type="body"/>
          </p:nvPr>
        </p:nvSpPr>
        <p:spPr>
          <a:xfrm>
            <a:off x="755650" y="5145088"/>
            <a:ext cx="6048375" cy="42100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9" name="Google Shape;159;p10:notes"/>
          <p:cNvSpPr/>
          <p:nvPr>
            <p:ph idx="2" type="sldImg"/>
          </p:nvPr>
        </p:nvSpPr>
        <p:spPr>
          <a:xfrm>
            <a:off x="1374775" y="1336675"/>
            <a:ext cx="4810125" cy="36083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2:notes"/>
          <p:cNvSpPr txBox="1"/>
          <p:nvPr>
            <p:ph idx="1" type="body"/>
          </p:nvPr>
        </p:nvSpPr>
        <p:spPr>
          <a:xfrm>
            <a:off x="755650" y="5145088"/>
            <a:ext cx="6048375" cy="42100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 name="Google Shape;87;p2:notes"/>
          <p:cNvSpPr/>
          <p:nvPr>
            <p:ph idx="2" type="sldImg"/>
          </p:nvPr>
        </p:nvSpPr>
        <p:spPr>
          <a:xfrm>
            <a:off x="1374775" y="1336675"/>
            <a:ext cx="4810125" cy="36083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3:notes"/>
          <p:cNvSpPr txBox="1"/>
          <p:nvPr>
            <p:ph idx="1" type="body"/>
          </p:nvPr>
        </p:nvSpPr>
        <p:spPr>
          <a:xfrm>
            <a:off x="755650" y="5145088"/>
            <a:ext cx="6048300" cy="4210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5" name="Google Shape;95;p3:notes"/>
          <p:cNvSpPr/>
          <p:nvPr>
            <p:ph idx="2" type="sldImg"/>
          </p:nvPr>
        </p:nvSpPr>
        <p:spPr>
          <a:xfrm>
            <a:off x="1374775" y="1336675"/>
            <a:ext cx="4810200" cy="3608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4:notes"/>
          <p:cNvSpPr txBox="1"/>
          <p:nvPr>
            <p:ph idx="1" type="body"/>
          </p:nvPr>
        </p:nvSpPr>
        <p:spPr>
          <a:xfrm>
            <a:off x="755650" y="5145088"/>
            <a:ext cx="6048300" cy="4210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 name="Google Shape;103;p4:notes"/>
          <p:cNvSpPr/>
          <p:nvPr>
            <p:ph idx="2" type="sldImg"/>
          </p:nvPr>
        </p:nvSpPr>
        <p:spPr>
          <a:xfrm>
            <a:off x="1374775" y="1336675"/>
            <a:ext cx="4810200" cy="3608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755650" y="5145088"/>
            <a:ext cx="6048300" cy="4210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2" name="Google Shape;112;p5:notes"/>
          <p:cNvSpPr/>
          <p:nvPr>
            <p:ph idx="2" type="sldImg"/>
          </p:nvPr>
        </p:nvSpPr>
        <p:spPr>
          <a:xfrm>
            <a:off x="1374775" y="1336675"/>
            <a:ext cx="4810200" cy="3608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6:notes"/>
          <p:cNvSpPr txBox="1"/>
          <p:nvPr>
            <p:ph idx="1" type="body"/>
          </p:nvPr>
        </p:nvSpPr>
        <p:spPr>
          <a:xfrm>
            <a:off x="755650" y="5145088"/>
            <a:ext cx="6048300" cy="4210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1" name="Google Shape;121;p6:notes"/>
          <p:cNvSpPr/>
          <p:nvPr>
            <p:ph idx="2" type="sldImg"/>
          </p:nvPr>
        </p:nvSpPr>
        <p:spPr>
          <a:xfrm>
            <a:off x="1374775" y="1336675"/>
            <a:ext cx="4810200" cy="3608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7:notes"/>
          <p:cNvSpPr txBox="1"/>
          <p:nvPr>
            <p:ph idx="1" type="body"/>
          </p:nvPr>
        </p:nvSpPr>
        <p:spPr>
          <a:xfrm>
            <a:off x="755650" y="5145088"/>
            <a:ext cx="6048300" cy="4210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9" name="Google Shape;129;p7:notes"/>
          <p:cNvSpPr/>
          <p:nvPr>
            <p:ph idx="2" type="sldImg"/>
          </p:nvPr>
        </p:nvSpPr>
        <p:spPr>
          <a:xfrm>
            <a:off x="1374775" y="1336675"/>
            <a:ext cx="4810200" cy="3608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8:notes"/>
          <p:cNvSpPr txBox="1"/>
          <p:nvPr>
            <p:ph idx="1" type="body"/>
          </p:nvPr>
        </p:nvSpPr>
        <p:spPr>
          <a:xfrm>
            <a:off x="755650" y="5145088"/>
            <a:ext cx="6048300" cy="4210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7" name="Google Shape;137;p8:notes"/>
          <p:cNvSpPr/>
          <p:nvPr>
            <p:ph idx="2" type="sldImg"/>
          </p:nvPr>
        </p:nvSpPr>
        <p:spPr>
          <a:xfrm>
            <a:off x="1374775" y="1336675"/>
            <a:ext cx="4810200" cy="3608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9:notes"/>
          <p:cNvSpPr txBox="1"/>
          <p:nvPr>
            <p:ph idx="1" type="body"/>
          </p:nvPr>
        </p:nvSpPr>
        <p:spPr>
          <a:xfrm>
            <a:off x="755650" y="5145088"/>
            <a:ext cx="6048300" cy="4210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6" name="Google Shape;146;p9:notes"/>
          <p:cNvSpPr/>
          <p:nvPr>
            <p:ph idx="2" type="sldImg"/>
          </p:nvPr>
        </p:nvSpPr>
        <p:spPr>
          <a:xfrm>
            <a:off x="1374775" y="1336675"/>
            <a:ext cx="4810200" cy="3608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0" name="Shape 3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60" name="Shape 60"/>
        <p:cNvGrpSpPr/>
        <p:nvPr/>
      </p:nvGrpSpPr>
      <p:grpSpPr>
        <a:xfrm>
          <a:off x="0" y="0"/>
          <a:ext cx="0" cy="0"/>
          <a:chOff x="0" y="0"/>
          <a:chExt cx="0" cy="0"/>
        </a:xfrm>
      </p:grpSpPr>
      <p:sp>
        <p:nvSpPr>
          <p:cNvPr id="61" name="Google Shape;61;p21"/>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21"/>
          <p:cNvSpPr txBox="1"/>
          <p:nvPr>
            <p:ph idx="1" type="body"/>
          </p:nvPr>
        </p:nvSpPr>
        <p:spPr>
          <a:xfrm>
            <a:off x="457200" y="1604520"/>
            <a:ext cx="822924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 name="Google Shape;63;p21"/>
          <p:cNvSpPr txBox="1"/>
          <p:nvPr>
            <p:ph idx="2" type="body"/>
          </p:nvPr>
        </p:nvSpPr>
        <p:spPr>
          <a:xfrm>
            <a:off x="457200" y="3682080"/>
            <a:ext cx="822924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64" name="Shape 64"/>
        <p:cNvGrpSpPr/>
        <p:nvPr/>
      </p:nvGrpSpPr>
      <p:grpSpPr>
        <a:xfrm>
          <a:off x="0" y="0"/>
          <a:ext cx="0" cy="0"/>
          <a:chOff x="0" y="0"/>
          <a:chExt cx="0" cy="0"/>
        </a:xfrm>
      </p:grpSpPr>
      <p:sp>
        <p:nvSpPr>
          <p:cNvPr id="65" name="Google Shape;65;p22"/>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2"/>
          <p:cNvSpPr txBox="1"/>
          <p:nvPr>
            <p:ph idx="1" type="body"/>
          </p:nvPr>
        </p:nvSpPr>
        <p:spPr>
          <a:xfrm>
            <a:off x="457200" y="160452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 name="Google Shape;67;p22"/>
          <p:cNvSpPr txBox="1"/>
          <p:nvPr>
            <p:ph idx="2" type="body"/>
          </p:nvPr>
        </p:nvSpPr>
        <p:spPr>
          <a:xfrm>
            <a:off x="4674240" y="160452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 name="Google Shape;68;p22"/>
          <p:cNvSpPr txBox="1"/>
          <p:nvPr>
            <p:ph idx="3" type="body"/>
          </p:nvPr>
        </p:nvSpPr>
        <p:spPr>
          <a:xfrm>
            <a:off x="457200" y="368208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 name="Google Shape;69;p22"/>
          <p:cNvSpPr txBox="1"/>
          <p:nvPr>
            <p:ph idx="4" type="body"/>
          </p:nvPr>
        </p:nvSpPr>
        <p:spPr>
          <a:xfrm>
            <a:off x="4674240" y="368208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70" name="Shape 70"/>
        <p:cNvGrpSpPr/>
        <p:nvPr/>
      </p:nvGrpSpPr>
      <p:grpSpPr>
        <a:xfrm>
          <a:off x="0" y="0"/>
          <a:ext cx="0" cy="0"/>
          <a:chOff x="0" y="0"/>
          <a:chExt cx="0" cy="0"/>
        </a:xfrm>
      </p:grpSpPr>
      <p:sp>
        <p:nvSpPr>
          <p:cNvPr id="71" name="Google Shape;71;p23"/>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3"/>
          <p:cNvSpPr txBox="1"/>
          <p:nvPr>
            <p:ph idx="1" type="body"/>
          </p:nvPr>
        </p:nvSpPr>
        <p:spPr>
          <a:xfrm>
            <a:off x="457200" y="1604520"/>
            <a:ext cx="26496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 name="Google Shape;73;p23"/>
          <p:cNvSpPr txBox="1"/>
          <p:nvPr>
            <p:ph idx="2" type="body"/>
          </p:nvPr>
        </p:nvSpPr>
        <p:spPr>
          <a:xfrm>
            <a:off x="3239640" y="1604520"/>
            <a:ext cx="26496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 name="Google Shape;74;p23"/>
          <p:cNvSpPr txBox="1"/>
          <p:nvPr>
            <p:ph idx="3" type="body"/>
          </p:nvPr>
        </p:nvSpPr>
        <p:spPr>
          <a:xfrm>
            <a:off x="6022080" y="1604520"/>
            <a:ext cx="26496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3"/>
          <p:cNvSpPr txBox="1"/>
          <p:nvPr>
            <p:ph idx="4" type="body"/>
          </p:nvPr>
        </p:nvSpPr>
        <p:spPr>
          <a:xfrm>
            <a:off x="457200" y="3682080"/>
            <a:ext cx="26496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23"/>
          <p:cNvSpPr txBox="1"/>
          <p:nvPr>
            <p:ph idx="5" type="body"/>
          </p:nvPr>
        </p:nvSpPr>
        <p:spPr>
          <a:xfrm>
            <a:off x="3239640" y="3682080"/>
            <a:ext cx="26496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3"/>
          <p:cNvSpPr txBox="1"/>
          <p:nvPr>
            <p:ph idx="6" type="body"/>
          </p:nvPr>
        </p:nvSpPr>
        <p:spPr>
          <a:xfrm>
            <a:off x="6022080" y="3682080"/>
            <a:ext cx="26496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31" name="Shape 31"/>
        <p:cNvGrpSpPr/>
        <p:nvPr/>
      </p:nvGrpSpPr>
      <p:grpSpPr>
        <a:xfrm>
          <a:off x="0" y="0"/>
          <a:ext cx="0" cy="0"/>
          <a:chOff x="0" y="0"/>
          <a:chExt cx="0" cy="0"/>
        </a:xfrm>
      </p:grpSpPr>
      <p:sp>
        <p:nvSpPr>
          <p:cNvPr id="32" name="Google Shape;32;p13"/>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3"/>
          <p:cNvSpPr txBox="1"/>
          <p:nvPr>
            <p:ph idx="1" type="subTitle"/>
          </p:nvPr>
        </p:nvSpPr>
        <p:spPr>
          <a:xfrm>
            <a:off x="457200" y="1604520"/>
            <a:ext cx="8229240" cy="3977280"/>
          </a:xfrm>
          <a:prstGeom prst="rect">
            <a:avLst/>
          </a:prstGeom>
          <a:noFill/>
          <a:ln>
            <a:noFill/>
          </a:ln>
        </p:spPr>
        <p:txBody>
          <a:bodyPr anchorCtr="0" anchor="ctr" bIns="0" lIns="0" spcFirstLastPara="1" rIns="0" wrap="square" tIns="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4" name="Shape 34"/>
        <p:cNvGrpSpPr/>
        <p:nvPr/>
      </p:nvGrpSpPr>
      <p:grpSpPr>
        <a:xfrm>
          <a:off x="0" y="0"/>
          <a:ext cx="0" cy="0"/>
          <a:chOff x="0" y="0"/>
          <a:chExt cx="0" cy="0"/>
        </a:xfrm>
      </p:grpSpPr>
      <p:sp>
        <p:nvSpPr>
          <p:cNvPr id="35" name="Google Shape;35;p14"/>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4"/>
          <p:cNvSpPr txBox="1"/>
          <p:nvPr>
            <p:ph idx="1" type="body"/>
          </p:nvPr>
        </p:nvSpPr>
        <p:spPr>
          <a:xfrm>
            <a:off x="457200" y="1604520"/>
            <a:ext cx="8229240" cy="397728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7" name="Shape 37"/>
        <p:cNvGrpSpPr/>
        <p:nvPr/>
      </p:nvGrpSpPr>
      <p:grpSpPr>
        <a:xfrm>
          <a:off x="0" y="0"/>
          <a:ext cx="0" cy="0"/>
          <a:chOff x="0" y="0"/>
          <a:chExt cx="0" cy="0"/>
        </a:xfrm>
      </p:grpSpPr>
      <p:sp>
        <p:nvSpPr>
          <p:cNvPr id="38" name="Google Shape;38;p15"/>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5"/>
          <p:cNvSpPr txBox="1"/>
          <p:nvPr>
            <p:ph idx="1" type="body"/>
          </p:nvPr>
        </p:nvSpPr>
        <p:spPr>
          <a:xfrm>
            <a:off x="457200" y="1604520"/>
            <a:ext cx="4015800" cy="397728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5"/>
          <p:cNvSpPr txBox="1"/>
          <p:nvPr>
            <p:ph idx="2" type="body"/>
          </p:nvPr>
        </p:nvSpPr>
        <p:spPr>
          <a:xfrm>
            <a:off x="4674240" y="1604520"/>
            <a:ext cx="4015800" cy="397728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1" name="Shape 41"/>
        <p:cNvGrpSpPr/>
        <p:nvPr/>
      </p:nvGrpSpPr>
      <p:grpSpPr>
        <a:xfrm>
          <a:off x="0" y="0"/>
          <a:ext cx="0" cy="0"/>
          <a:chOff x="0" y="0"/>
          <a:chExt cx="0" cy="0"/>
        </a:xfrm>
      </p:grpSpPr>
      <p:sp>
        <p:nvSpPr>
          <p:cNvPr id="42" name="Google Shape;42;p16"/>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3" name="Shape 43"/>
        <p:cNvGrpSpPr/>
        <p:nvPr/>
      </p:nvGrpSpPr>
      <p:grpSpPr>
        <a:xfrm>
          <a:off x="0" y="0"/>
          <a:ext cx="0" cy="0"/>
          <a:chOff x="0" y="0"/>
          <a:chExt cx="0" cy="0"/>
        </a:xfrm>
      </p:grpSpPr>
      <p:sp>
        <p:nvSpPr>
          <p:cNvPr id="44" name="Google Shape;44;p17"/>
          <p:cNvSpPr txBox="1"/>
          <p:nvPr>
            <p:ph idx="1" type="subTitle"/>
          </p:nvPr>
        </p:nvSpPr>
        <p:spPr>
          <a:xfrm>
            <a:off x="0" y="0"/>
            <a:ext cx="5486040" cy="4238280"/>
          </a:xfrm>
          <a:prstGeom prst="rect">
            <a:avLst/>
          </a:prstGeom>
          <a:noFill/>
          <a:ln>
            <a:noFill/>
          </a:ln>
        </p:spPr>
        <p:txBody>
          <a:bodyPr anchorCtr="0" anchor="ctr" bIns="0" lIns="0" spcFirstLastPara="1" rIns="0" wrap="square" tIns="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5" name="Shape 45"/>
        <p:cNvGrpSpPr/>
        <p:nvPr/>
      </p:nvGrpSpPr>
      <p:grpSpPr>
        <a:xfrm>
          <a:off x="0" y="0"/>
          <a:ext cx="0" cy="0"/>
          <a:chOff x="0" y="0"/>
          <a:chExt cx="0" cy="0"/>
        </a:xfrm>
      </p:grpSpPr>
      <p:sp>
        <p:nvSpPr>
          <p:cNvPr id="46" name="Google Shape;46;p18"/>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8"/>
          <p:cNvSpPr txBox="1"/>
          <p:nvPr>
            <p:ph idx="1" type="body"/>
          </p:nvPr>
        </p:nvSpPr>
        <p:spPr>
          <a:xfrm>
            <a:off x="457200" y="160452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18"/>
          <p:cNvSpPr txBox="1"/>
          <p:nvPr>
            <p:ph idx="2" type="body"/>
          </p:nvPr>
        </p:nvSpPr>
        <p:spPr>
          <a:xfrm>
            <a:off x="4674240" y="1604520"/>
            <a:ext cx="4015800" cy="397728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18"/>
          <p:cNvSpPr txBox="1"/>
          <p:nvPr>
            <p:ph idx="3" type="body"/>
          </p:nvPr>
        </p:nvSpPr>
        <p:spPr>
          <a:xfrm>
            <a:off x="457200" y="368208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50" name="Shape 50"/>
        <p:cNvGrpSpPr/>
        <p:nvPr/>
      </p:nvGrpSpPr>
      <p:grpSpPr>
        <a:xfrm>
          <a:off x="0" y="0"/>
          <a:ext cx="0" cy="0"/>
          <a:chOff x="0" y="0"/>
          <a:chExt cx="0" cy="0"/>
        </a:xfrm>
      </p:grpSpPr>
      <p:sp>
        <p:nvSpPr>
          <p:cNvPr id="51" name="Google Shape;51;p19"/>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9"/>
          <p:cNvSpPr txBox="1"/>
          <p:nvPr>
            <p:ph idx="1" type="body"/>
          </p:nvPr>
        </p:nvSpPr>
        <p:spPr>
          <a:xfrm>
            <a:off x="457200" y="1604520"/>
            <a:ext cx="4015800" cy="397728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19"/>
          <p:cNvSpPr txBox="1"/>
          <p:nvPr>
            <p:ph idx="2" type="body"/>
          </p:nvPr>
        </p:nvSpPr>
        <p:spPr>
          <a:xfrm>
            <a:off x="4674240" y="160452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 name="Google Shape;54;p19"/>
          <p:cNvSpPr txBox="1"/>
          <p:nvPr>
            <p:ph idx="3" type="body"/>
          </p:nvPr>
        </p:nvSpPr>
        <p:spPr>
          <a:xfrm>
            <a:off x="4674240" y="368208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55" name="Shape 55"/>
        <p:cNvGrpSpPr/>
        <p:nvPr/>
      </p:nvGrpSpPr>
      <p:grpSpPr>
        <a:xfrm>
          <a:off x="0" y="0"/>
          <a:ext cx="0" cy="0"/>
          <a:chOff x="0" y="0"/>
          <a:chExt cx="0" cy="0"/>
        </a:xfrm>
      </p:grpSpPr>
      <p:sp>
        <p:nvSpPr>
          <p:cNvPr id="56" name="Google Shape;56;p20"/>
          <p:cNvSpPr txBox="1"/>
          <p:nvPr>
            <p:ph type="title"/>
          </p:nvPr>
        </p:nvSpPr>
        <p:spPr>
          <a:xfrm>
            <a:off x="0" y="0"/>
            <a:ext cx="5486040" cy="91404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0"/>
          <p:cNvSpPr txBox="1"/>
          <p:nvPr>
            <p:ph idx="1" type="body"/>
          </p:nvPr>
        </p:nvSpPr>
        <p:spPr>
          <a:xfrm>
            <a:off x="457200" y="160452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20"/>
          <p:cNvSpPr txBox="1"/>
          <p:nvPr>
            <p:ph idx="2" type="body"/>
          </p:nvPr>
        </p:nvSpPr>
        <p:spPr>
          <a:xfrm>
            <a:off x="4674240" y="1604520"/>
            <a:ext cx="401580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20"/>
          <p:cNvSpPr txBox="1"/>
          <p:nvPr>
            <p:ph idx="3" type="body"/>
          </p:nvPr>
        </p:nvSpPr>
        <p:spPr>
          <a:xfrm>
            <a:off x="457200" y="3682080"/>
            <a:ext cx="8229240" cy="18968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1.png"/><Relationship Id="rId2" Type="http://schemas.openxmlformats.org/officeDocument/2006/relationships/image" Target="../media/image15.jp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theme" Target="../theme/theme2.xml"/><Relationship Id="rId14" Type="http://schemas.openxmlformats.org/officeDocument/2006/relationships/slideLayout" Target="../slideLayouts/slideLayout1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
        <p:nvSpPr>
          <p:cNvPr id="10" name="Google Shape;10;p11"/>
          <p:cNvSpPr/>
          <p:nvPr/>
        </p:nvSpPr>
        <p:spPr>
          <a:xfrm>
            <a:off x="0" y="0"/>
            <a:ext cx="9143640" cy="837720"/>
          </a:xfrm>
          <a:prstGeom prst="rect">
            <a:avLst/>
          </a:prstGeom>
          <a:solidFill>
            <a:srgbClr val="FF33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11"/>
          <p:cNvSpPr/>
          <p:nvPr/>
        </p:nvSpPr>
        <p:spPr>
          <a:xfrm flipH="1" rot="10800000">
            <a:off x="0" y="6704640"/>
            <a:ext cx="9143640" cy="197640"/>
          </a:xfrm>
          <a:prstGeom prst="rect">
            <a:avLst/>
          </a:prstGeom>
          <a:solidFill>
            <a:srgbClr val="FF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LOGO.gif" id="12" name="Google Shape;12;p11"/>
          <p:cNvPicPr preferRelativeResize="0"/>
          <p:nvPr/>
        </p:nvPicPr>
        <p:blipFill rotWithShape="1">
          <a:blip r:embed="rId1">
            <a:alphaModFix/>
          </a:blip>
          <a:srcRect b="10718" l="0" r="0" t="0"/>
          <a:stretch/>
        </p:blipFill>
        <p:spPr>
          <a:xfrm>
            <a:off x="6553080" y="228600"/>
            <a:ext cx="2057040" cy="634680"/>
          </a:xfrm>
          <a:prstGeom prst="rect">
            <a:avLst/>
          </a:prstGeom>
          <a:noFill/>
          <a:ln>
            <a:noFill/>
          </a:ln>
        </p:spPr>
      </p:pic>
      <p:pic>
        <p:nvPicPr>
          <p:cNvPr descr="LOGO.gif" id="13" name="Google Shape;13;p11"/>
          <p:cNvPicPr preferRelativeResize="0"/>
          <p:nvPr/>
        </p:nvPicPr>
        <p:blipFill rotWithShape="1">
          <a:blip r:embed="rId1">
            <a:alphaModFix/>
          </a:blip>
          <a:srcRect b="10718" l="0" r="0" t="0"/>
          <a:stretch/>
        </p:blipFill>
        <p:spPr>
          <a:xfrm>
            <a:off x="6553080" y="228600"/>
            <a:ext cx="2057040" cy="634680"/>
          </a:xfrm>
          <a:prstGeom prst="rect">
            <a:avLst/>
          </a:prstGeom>
          <a:noFill/>
          <a:ln>
            <a:noFill/>
          </a:ln>
        </p:spPr>
      </p:pic>
      <p:grpSp>
        <p:nvGrpSpPr>
          <p:cNvPr id="14" name="Google Shape;14;p11"/>
          <p:cNvGrpSpPr/>
          <p:nvPr/>
        </p:nvGrpSpPr>
        <p:grpSpPr>
          <a:xfrm>
            <a:off x="6146640" y="0"/>
            <a:ext cx="2997000" cy="875880"/>
            <a:chOff x="6146640" y="0"/>
            <a:chExt cx="2997000" cy="875880"/>
          </a:xfrm>
        </p:grpSpPr>
        <p:sp>
          <p:nvSpPr>
            <p:cNvPr id="15" name="Google Shape;15;p11"/>
            <p:cNvSpPr/>
            <p:nvPr/>
          </p:nvSpPr>
          <p:spPr>
            <a:xfrm>
              <a:off x="6146640" y="0"/>
              <a:ext cx="2997000" cy="837720"/>
            </a:xfrm>
            <a:prstGeom prst="rect">
              <a:avLst/>
            </a:prstGeom>
            <a:solidFill>
              <a:srgbClr val="FF33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LOGO.gif" id="16" name="Google Shape;16;p11"/>
            <p:cNvPicPr preferRelativeResize="0"/>
            <p:nvPr/>
          </p:nvPicPr>
          <p:blipFill rotWithShape="1">
            <a:blip r:embed="rId1">
              <a:alphaModFix/>
            </a:blip>
            <a:srcRect b="10718" l="0" r="0" t="0"/>
            <a:stretch/>
          </p:blipFill>
          <p:spPr>
            <a:xfrm>
              <a:off x="6553080" y="228600"/>
              <a:ext cx="2057040" cy="634680"/>
            </a:xfrm>
            <a:prstGeom prst="rect">
              <a:avLst/>
            </a:prstGeom>
            <a:noFill/>
            <a:ln>
              <a:noFill/>
            </a:ln>
          </p:spPr>
        </p:pic>
        <p:sp>
          <p:nvSpPr>
            <p:cNvPr id="17" name="Google Shape;17;p11"/>
            <p:cNvSpPr/>
            <p:nvPr/>
          </p:nvSpPr>
          <p:spPr>
            <a:xfrm>
              <a:off x="6527880" y="190440"/>
              <a:ext cx="2076120" cy="68544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logo.jpg" id="18" name="Google Shape;18;p11"/>
          <p:cNvPicPr preferRelativeResize="0"/>
          <p:nvPr/>
        </p:nvPicPr>
        <p:blipFill rotWithShape="1">
          <a:blip r:embed="rId2">
            <a:alphaModFix/>
          </a:blip>
          <a:srcRect b="0" l="0" r="0" t="0"/>
          <a:stretch/>
        </p:blipFill>
        <p:spPr>
          <a:xfrm>
            <a:off x="6553080" y="228600"/>
            <a:ext cx="1920600" cy="609120"/>
          </a:xfrm>
          <a:prstGeom prst="rect">
            <a:avLst/>
          </a:prstGeom>
          <a:noFill/>
          <a:ln>
            <a:noFill/>
          </a:ln>
        </p:spPr>
      </p:pic>
      <p:pic>
        <p:nvPicPr>
          <p:cNvPr descr="LOGO.gif" id="19" name="Google Shape;19;p11"/>
          <p:cNvPicPr preferRelativeResize="0"/>
          <p:nvPr/>
        </p:nvPicPr>
        <p:blipFill rotWithShape="1">
          <a:blip r:embed="rId1">
            <a:alphaModFix/>
          </a:blip>
          <a:srcRect b="10718" l="0" r="0" t="0"/>
          <a:stretch/>
        </p:blipFill>
        <p:spPr>
          <a:xfrm>
            <a:off x="6553080" y="228600"/>
            <a:ext cx="2057040" cy="634680"/>
          </a:xfrm>
          <a:prstGeom prst="rect">
            <a:avLst/>
          </a:prstGeom>
          <a:noFill/>
          <a:ln>
            <a:noFill/>
          </a:ln>
        </p:spPr>
      </p:pic>
      <p:grpSp>
        <p:nvGrpSpPr>
          <p:cNvPr id="20" name="Google Shape;20;p11"/>
          <p:cNvGrpSpPr/>
          <p:nvPr/>
        </p:nvGrpSpPr>
        <p:grpSpPr>
          <a:xfrm>
            <a:off x="6146640" y="0"/>
            <a:ext cx="2997000" cy="875880"/>
            <a:chOff x="6146640" y="0"/>
            <a:chExt cx="2997000" cy="875880"/>
          </a:xfrm>
        </p:grpSpPr>
        <p:sp>
          <p:nvSpPr>
            <p:cNvPr id="21" name="Google Shape;21;p11"/>
            <p:cNvSpPr/>
            <p:nvPr/>
          </p:nvSpPr>
          <p:spPr>
            <a:xfrm>
              <a:off x="6146640" y="0"/>
              <a:ext cx="2997000" cy="837720"/>
            </a:xfrm>
            <a:prstGeom prst="rect">
              <a:avLst/>
            </a:prstGeom>
            <a:solidFill>
              <a:srgbClr val="FF33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LOGO.gif" id="22" name="Google Shape;22;p11"/>
            <p:cNvPicPr preferRelativeResize="0"/>
            <p:nvPr/>
          </p:nvPicPr>
          <p:blipFill rotWithShape="1">
            <a:blip r:embed="rId1">
              <a:alphaModFix/>
            </a:blip>
            <a:srcRect b="10718" l="0" r="0" t="0"/>
            <a:stretch/>
          </p:blipFill>
          <p:spPr>
            <a:xfrm>
              <a:off x="6553080" y="228600"/>
              <a:ext cx="2057040" cy="634680"/>
            </a:xfrm>
            <a:prstGeom prst="rect">
              <a:avLst/>
            </a:prstGeom>
            <a:noFill/>
            <a:ln>
              <a:noFill/>
            </a:ln>
          </p:spPr>
        </p:pic>
        <p:sp>
          <p:nvSpPr>
            <p:cNvPr id="23" name="Google Shape;23;p11"/>
            <p:cNvSpPr/>
            <p:nvPr/>
          </p:nvSpPr>
          <p:spPr>
            <a:xfrm>
              <a:off x="6527880" y="190440"/>
              <a:ext cx="2076120" cy="68544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logo.jpg" id="24" name="Google Shape;24;p11"/>
          <p:cNvPicPr preferRelativeResize="0"/>
          <p:nvPr/>
        </p:nvPicPr>
        <p:blipFill rotWithShape="1">
          <a:blip r:embed="rId2">
            <a:alphaModFix/>
          </a:blip>
          <a:srcRect b="0" l="0" r="0" t="0"/>
          <a:stretch/>
        </p:blipFill>
        <p:spPr>
          <a:xfrm>
            <a:off x="6553080" y="228600"/>
            <a:ext cx="1920600" cy="609120"/>
          </a:xfrm>
          <a:prstGeom prst="rect">
            <a:avLst/>
          </a:prstGeom>
          <a:noFill/>
          <a:ln>
            <a:noFill/>
          </a:ln>
        </p:spPr>
      </p:pic>
      <p:sp>
        <p:nvSpPr>
          <p:cNvPr id="25" name="Google Shape;25;p11"/>
          <p:cNvSpPr txBox="1"/>
          <p:nvPr>
            <p:ph type="title"/>
          </p:nvPr>
        </p:nvSpPr>
        <p:spPr>
          <a:xfrm>
            <a:off x="0" y="0"/>
            <a:ext cx="6476760" cy="83772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6" name="Google Shape;26;p11"/>
          <p:cNvSpPr txBox="1"/>
          <p:nvPr>
            <p:ph idx="1" type="body"/>
          </p:nvPr>
        </p:nvSpPr>
        <p:spPr>
          <a:xfrm>
            <a:off x="457200" y="1371600"/>
            <a:ext cx="8229240" cy="452556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7" name="Google Shape;27;p11"/>
          <p:cNvSpPr txBox="1"/>
          <p:nvPr>
            <p:ph idx="10" type="dt"/>
          </p:nvPr>
        </p:nvSpPr>
        <p:spPr>
          <a:xfrm>
            <a:off x="457200" y="6356520"/>
            <a:ext cx="2133360" cy="36468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8" name="Google Shape;28;p11"/>
          <p:cNvSpPr txBox="1"/>
          <p:nvPr>
            <p:ph idx="11" type="ftr"/>
          </p:nvPr>
        </p:nvSpPr>
        <p:spPr>
          <a:xfrm>
            <a:off x="3124080" y="6356520"/>
            <a:ext cx="2895120" cy="36468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29" name="Google Shape;29;p11"/>
          <p:cNvSpPr txBox="1"/>
          <p:nvPr>
            <p:ph idx="12" type="sldNum"/>
          </p:nvPr>
        </p:nvSpPr>
        <p:spPr>
          <a:xfrm>
            <a:off x="6553080" y="6356520"/>
            <a:ext cx="2133360" cy="36468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hyperlink" Target="https://juspay.io/blog/juspay-hyper-upi-upi-plug-in-sdk"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6.png"/><Relationship Id="rId9" Type="http://schemas.openxmlformats.org/officeDocument/2006/relationships/image" Target="../media/image14.png"/><Relationship Id="rId5" Type="http://schemas.openxmlformats.org/officeDocument/2006/relationships/image" Target="../media/image10.png"/><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18.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nvSpPr>
        <p:spPr>
          <a:xfrm>
            <a:off x="0" y="840631"/>
            <a:ext cx="9144000" cy="5377289"/>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Times New Roman"/>
                <a:ea typeface="Times New Roman"/>
                <a:cs typeface="Times New Roman"/>
                <a:sym typeface="Times New Roman"/>
              </a:rPr>
              <a:t>Project Presentation of Company Oriented Project </a:t>
            </a:r>
            <a:r>
              <a:rPr b="0" i="0" lang="en-US" sz="1800" u="none" cap="none" strike="noStrike">
                <a:solidFill>
                  <a:srgbClr val="000000"/>
                </a:solidFill>
                <a:latin typeface="Arial"/>
                <a:ea typeface="Arial"/>
                <a:cs typeface="Arial"/>
                <a:sym typeface="Arial"/>
              </a:rPr>
              <a:t>(COOP) </a:t>
            </a:r>
            <a:endParaRPr b="0" i="0" sz="18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400"/>
              </a:spcBef>
              <a:spcAft>
                <a:spcPts val="0"/>
              </a:spcAft>
              <a:buClr>
                <a:srgbClr val="000000"/>
              </a:buClr>
              <a:buSzPts val="2000"/>
              <a:buFont typeface="Arial"/>
              <a:buNone/>
            </a:pPr>
            <a:r>
              <a:rPr b="0" i="0" lang="en-US" sz="2000" u="none" cap="none" strike="noStrike">
                <a:solidFill>
                  <a:schemeClr val="dk1"/>
                </a:solidFill>
                <a:latin typeface="Times New Roman"/>
                <a:ea typeface="Times New Roman"/>
                <a:cs typeface="Times New Roman"/>
                <a:sym typeface="Times New Roman"/>
              </a:rPr>
              <a:t>On</a:t>
            </a:r>
            <a:endParaRPr b="0" i="0" sz="1400" u="none" cap="none" strike="noStrike">
              <a:solidFill>
                <a:srgbClr val="000000"/>
              </a:solidFill>
              <a:latin typeface="Arial"/>
              <a:ea typeface="Arial"/>
              <a:cs typeface="Arial"/>
              <a:sym typeface="Arial"/>
            </a:endParaRPr>
          </a:p>
          <a:p>
            <a:pPr indent="0" lvl="0" marL="0" marR="47625" rtl="0" algn="ctr">
              <a:lnSpc>
                <a:spcPct val="100000"/>
              </a:lnSpc>
              <a:spcBef>
                <a:spcPts val="1085"/>
              </a:spcBef>
              <a:spcAft>
                <a:spcPts val="0"/>
              </a:spcAft>
              <a:buClr>
                <a:srgbClr val="000000"/>
              </a:buClr>
              <a:buSzPts val="1100"/>
              <a:buFont typeface="Arial"/>
              <a:buNone/>
            </a:pPr>
            <a:r>
              <a:rPr b="0" i="0" lang="en-US" sz="4800" u="none" cap="none" strike="noStrike">
                <a:solidFill>
                  <a:schemeClr val="dk1"/>
                </a:solidFill>
                <a:latin typeface="Times New Roman"/>
                <a:ea typeface="Times New Roman"/>
                <a:cs typeface="Times New Roman"/>
                <a:sym typeface="Times New Roman"/>
              </a:rPr>
              <a:t>UPI - Payments Plug-in, APIs</a:t>
            </a:r>
            <a:endParaRPr b="0" i="0" sz="48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400"/>
              </a:spcBef>
              <a:spcAft>
                <a:spcPts val="0"/>
              </a:spcAft>
              <a:buClr>
                <a:srgbClr val="000000"/>
              </a:buClr>
              <a:buSzPts val="2000"/>
              <a:buFont typeface="Arial"/>
              <a:buNone/>
            </a:pPr>
            <a:br>
              <a:rPr b="0" i="0" lang="en-US" sz="2000" u="none" cap="none" strike="noStrike">
                <a:solidFill>
                  <a:srgbClr val="000000"/>
                </a:solidFill>
                <a:latin typeface="Times New Roman"/>
                <a:ea typeface="Times New Roman"/>
                <a:cs typeface="Times New Roman"/>
                <a:sym typeface="Times New Roman"/>
              </a:rPr>
            </a:br>
            <a:r>
              <a:rPr b="0" i="0" lang="en-US" sz="2000" u="none" cap="none" strike="noStrike">
                <a:solidFill>
                  <a:srgbClr val="000000"/>
                </a:solidFill>
                <a:latin typeface="Times New Roman"/>
                <a:ea typeface="Times New Roman"/>
                <a:cs typeface="Times New Roman"/>
                <a:sym typeface="Times New Roman"/>
              </a:rPr>
              <a:t>Rishabh Jain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400"/>
              </a:spcBef>
              <a:spcAft>
                <a:spcPts val="0"/>
              </a:spcAft>
              <a:buClr>
                <a:srgbClr val="000000"/>
              </a:buClr>
              <a:buSzPts val="2000"/>
              <a:buFont typeface="Arial"/>
              <a:buNone/>
            </a:pPr>
            <a:r>
              <a:rPr b="0" i="0" lang="en-US" sz="2000" u="none" cap="none" strike="noStrike">
                <a:solidFill>
                  <a:srgbClr val="000000"/>
                </a:solidFill>
                <a:latin typeface="Times New Roman"/>
                <a:ea typeface="Times New Roman"/>
                <a:cs typeface="Times New Roman"/>
                <a:sym typeface="Times New Roman"/>
              </a:rPr>
              <a:t>2110992075</a:t>
            </a:r>
            <a:endParaRPr b="0" i="0" sz="20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400"/>
              </a:spcBef>
              <a:spcAft>
                <a:spcPts val="0"/>
              </a:spcAft>
              <a:buClr>
                <a:srgbClr val="000000"/>
              </a:buClr>
              <a:buSzPts val="2000"/>
              <a:buFont typeface="Arial"/>
              <a:buNone/>
            </a:pPr>
            <a:r>
              <a:t/>
            </a:r>
            <a:endParaRPr b="0" i="0" sz="20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400"/>
              </a:spcBef>
              <a:spcAft>
                <a:spcPts val="0"/>
              </a:spcAft>
              <a:buClr>
                <a:srgbClr val="000000"/>
              </a:buClr>
              <a:buSzPts val="2000"/>
              <a:buFont typeface="Arial"/>
              <a:buNone/>
            </a:pPr>
            <a:r>
              <a:rPr b="0" i="0" lang="en-US" sz="2000" u="none" cap="none" strike="noStrike">
                <a:solidFill>
                  <a:srgbClr val="000000"/>
                </a:solidFill>
                <a:latin typeface="Times New Roman"/>
                <a:ea typeface="Times New Roman"/>
                <a:cs typeface="Times New Roman"/>
                <a:sym typeface="Times New Roman"/>
              </a:rPr>
              <a:t>Supervised By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400"/>
              </a:spcBef>
              <a:spcAft>
                <a:spcPts val="0"/>
              </a:spcAft>
              <a:buClr>
                <a:srgbClr val="000000"/>
              </a:buClr>
              <a:buSzPts val="2000"/>
              <a:buFont typeface="Arial"/>
              <a:buNone/>
            </a:pPr>
            <a:r>
              <a:rPr b="0" i="0" lang="en-US" sz="2000" u="none" cap="none" strike="noStrike">
                <a:solidFill>
                  <a:srgbClr val="000000"/>
                </a:solidFill>
                <a:latin typeface="Times New Roman"/>
                <a:ea typeface="Times New Roman"/>
                <a:cs typeface="Times New Roman"/>
                <a:sym typeface="Times New Roman"/>
              </a:rPr>
              <a:t>Sahil Bansal</a:t>
            </a:r>
            <a:br>
              <a:rPr lang="en-US" sz="2000">
                <a:latin typeface="Times New Roman"/>
                <a:ea typeface="Times New Roman"/>
                <a:cs typeface="Times New Roman"/>
                <a:sym typeface="Times New Roman"/>
              </a:rPr>
            </a:br>
            <a:r>
              <a:rPr lang="en-US" sz="2000">
                <a:latin typeface="Times New Roman"/>
                <a:ea typeface="Times New Roman"/>
                <a:cs typeface="Times New Roman"/>
                <a:sym typeface="Times New Roman"/>
              </a:rPr>
              <a:t>Product Manager</a:t>
            </a:r>
            <a:endParaRPr b="0" i="0" sz="20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400"/>
              </a:spcBef>
              <a:spcAft>
                <a:spcPts val="0"/>
              </a:spcAft>
              <a:buClr>
                <a:srgbClr val="000000"/>
              </a:buClr>
              <a:buSzPts val="2000"/>
              <a:buFont typeface="Arial"/>
              <a:buNone/>
            </a:pPr>
            <a:r>
              <a:t/>
            </a:r>
            <a:endParaRPr b="0" i="0" sz="20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400"/>
              </a:spcBef>
              <a:spcAft>
                <a:spcPts val="0"/>
              </a:spcAft>
              <a:buClr>
                <a:srgbClr val="000000"/>
              </a:buClr>
              <a:buSzPts val="2000"/>
              <a:buFont typeface="Arial"/>
              <a:buNone/>
            </a:pPr>
            <a:r>
              <a:t/>
            </a:r>
            <a:endParaRPr b="0" i="0" sz="20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40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Department of Computer Science and Engineering,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40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Chitkara University, Punjab</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40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a:p>
            <a:pPr indent="0" lvl="0" marL="0" marR="0" rtl="0" algn="l">
              <a:lnSpc>
                <a:spcPct val="100000"/>
              </a:lnSpc>
              <a:spcBef>
                <a:spcPts val="641"/>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0"/>
          <p:cNvSpPr txBox="1"/>
          <p:nvPr/>
        </p:nvSpPr>
        <p:spPr>
          <a:xfrm>
            <a:off x="1297577" y="2821578"/>
            <a:ext cx="6705599" cy="1410788"/>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400"/>
              <a:buFont typeface="Arial"/>
              <a:buNone/>
            </a:pPr>
            <a:r>
              <a:rPr b="0" i="0" lang="en-US" sz="5400" u="none" cap="none" strike="noStrike">
                <a:solidFill>
                  <a:schemeClr val="dk1"/>
                </a:solidFill>
                <a:latin typeface="Times New Roman"/>
                <a:ea typeface="Times New Roman"/>
                <a:cs typeface="Times New Roman"/>
                <a:sym typeface="Times New Roman"/>
              </a:rPr>
              <a:t>Thank You</a:t>
            </a:r>
            <a:endParaRPr b="0" i="0" sz="5400" u="none" cap="none" strike="noStrike">
              <a:solidFill>
                <a:srgbClr val="000000"/>
              </a:solidFill>
              <a:latin typeface="Times New Roman"/>
              <a:ea typeface="Times New Roman"/>
              <a:cs typeface="Times New Roman"/>
              <a:sym typeface="Times New Roman"/>
            </a:endParaRPr>
          </a:p>
        </p:txBody>
      </p:sp>
      <p:sp>
        <p:nvSpPr>
          <p:cNvPr id="162" name="Google Shape;162;p10"/>
          <p:cNvSpPr txBox="1"/>
          <p:nvPr/>
        </p:nvSpPr>
        <p:spPr>
          <a:xfrm>
            <a:off x="6553080" y="6356520"/>
            <a:ext cx="2133360" cy="36468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rgbClr val="000000"/>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2"/>
          <p:cNvSpPr txBox="1"/>
          <p:nvPr/>
        </p:nvSpPr>
        <p:spPr>
          <a:xfrm>
            <a:off x="457200" y="0"/>
            <a:ext cx="6019560" cy="83772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Times New Roman"/>
                <a:ea typeface="Times New Roman"/>
                <a:cs typeface="Times New Roman"/>
                <a:sym typeface="Times New Roman"/>
              </a:rPr>
              <a:t>What is UPI?</a:t>
            </a:r>
            <a:endParaRPr b="0" i="0" sz="3000" u="none" cap="none" strike="noStrike">
              <a:solidFill>
                <a:srgbClr val="000000"/>
              </a:solidFill>
              <a:latin typeface="Times New Roman"/>
              <a:ea typeface="Times New Roman"/>
              <a:cs typeface="Times New Roman"/>
              <a:sym typeface="Times New Roman"/>
            </a:endParaRPr>
          </a:p>
        </p:txBody>
      </p:sp>
      <p:sp>
        <p:nvSpPr>
          <p:cNvPr id="90" name="Google Shape;90;p2"/>
          <p:cNvSpPr txBox="1"/>
          <p:nvPr/>
        </p:nvSpPr>
        <p:spPr>
          <a:xfrm>
            <a:off x="6553080" y="6356520"/>
            <a:ext cx="2133360" cy="36468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rgbClr val="000000"/>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sp>
        <p:nvSpPr>
          <p:cNvPr id="91" name="Google Shape;91;p2"/>
          <p:cNvSpPr txBox="1"/>
          <p:nvPr/>
        </p:nvSpPr>
        <p:spPr>
          <a:xfrm>
            <a:off x="164008" y="1109742"/>
            <a:ext cx="8838720" cy="4838571"/>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323850" lvl="0" marL="457200" marR="0" rtl="0" algn="just">
              <a:lnSpc>
                <a:spcPct val="163636"/>
              </a:lnSpc>
              <a:spcBef>
                <a:spcPts val="0"/>
              </a:spcBef>
              <a:spcAft>
                <a:spcPts val="0"/>
              </a:spcAft>
              <a:buClr>
                <a:srgbClr val="000000"/>
              </a:buClr>
              <a:buSzPts val="1500"/>
              <a:buFont typeface="Calibri"/>
              <a:buChar char="●"/>
            </a:pPr>
            <a:r>
              <a:rPr b="0" i="0" lang="en-US" sz="1150" u="none" cap="none" strike="noStrike">
                <a:solidFill>
                  <a:srgbClr val="313131"/>
                </a:solidFill>
                <a:highlight>
                  <a:srgbClr val="FFFFFF"/>
                </a:highlight>
                <a:latin typeface="Montserrat"/>
                <a:ea typeface="Montserrat"/>
                <a:cs typeface="Montserrat"/>
                <a:sym typeface="Montserrat"/>
              </a:rPr>
              <a:t>“Unified Payments Interface (UPI) is a system that powers multiple bank accounts into a single mobile application (of any participating bank), merging several banking features, seamless fund routing &amp; merchant payments into one hood. It also caters to the “Peer to Peer” collect request which can be scheduled and paid as per requirement and convenience.” </a:t>
            </a:r>
            <a:endParaRPr b="0" i="0" sz="1150" u="none" cap="none" strike="noStrike">
              <a:solidFill>
                <a:srgbClr val="313131"/>
              </a:solidFill>
              <a:highlight>
                <a:srgbClr val="FFFFFF"/>
              </a:highlight>
              <a:latin typeface="Montserrat"/>
              <a:ea typeface="Montserrat"/>
              <a:cs typeface="Montserrat"/>
              <a:sym typeface="Montserrat"/>
            </a:endParaRPr>
          </a:p>
          <a:p>
            <a:pPr indent="0" lvl="0" marL="457200" marR="0" rtl="0" algn="just">
              <a:lnSpc>
                <a:spcPct val="163636"/>
              </a:lnSpc>
              <a:spcBef>
                <a:spcPts val="1100"/>
              </a:spcBef>
              <a:spcAft>
                <a:spcPts val="0"/>
              </a:spcAft>
              <a:buClr>
                <a:srgbClr val="000000"/>
              </a:buClr>
              <a:buSzPts val="1150"/>
              <a:buFont typeface="Arial"/>
              <a:buNone/>
            </a:pPr>
            <a:r>
              <a:rPr b="0" i="0" lang="en-US" sz="1150" u="none" cap="none" strike="noStrike">
                <a:solidFill>
                  <a:srgbClr val="313131"/>
                </a:solidFill>
                <a:highlight>
                  <a:srgbClr val="FFFFFF"/>
                </a:highlight>
                <a:latin typeface="Montserrat"/>
                <a:ea typeface="Montserrat"/>
                <a:cs typeface="Montserrat"/>
                <a:sym typeface="Montserrat"/>
              </a:rPr>
              <a:t>									</a:t>
            </a:r>
            <a:r>
              <a:rPr b="0" i="0" lang="en-US" sz="1500" u="none" cap="none" strike="noStrike">
                <a:solidFill>
                  <a:srgbClr val="000000"/>
                </a:solidFill>
                <a:latin typeface="Times New Roman"/>
                <a:ea typeface="Times New Roman"/>
                <a:cs typeface="Times New Roman"/>
                <a:sym typeface="Times New Roman"/>
              </a:rPr>
              <a:t>- By NPCI (National Payments Corporation of India)</a:t>
            </a:r>
            <a:endParaRPr b="0" i="0" sz="1150" u="none" cap="none" strike="noStrike">
              <a:solidFill>
                <a:srgbClr val="313131"/>
              </a:solidFill>
              <a:highlight>
                <a:srgbClr val="FFFFFF"/>
              </a:highlight>
              <a:latin typeface="Montserrat"/>
              <a:ea typeface="Montserrat"/>
              <a:cs typeface="Montserrat"/>
              <a:sym typeface="Montserrat"/>
            </a:endParaRPr>
          </a:p>
          <a:p>
            <a:pPr indent="0" lvl="0" marL="0" marR="0" rtl="0" algn="just">
              <a:lnSpc>
                <a:spcPct val="100000"/>
              </a:lnSpc>
              <a:spcBef>
                <a:spcPts val="1100"/>
              </a:spcBef>
              <a:spcAft>
                <a:spcPts val="0"/>
              </a:spcAft>
              <a:buClr>
                <a:srgbClr val="000000"/>
              </a:buClr>
              <a:buSzPts val="1500"/>
              <a:buFont typeface="Arial"/>
              <a:buNone/>
            </a:pPr>
            <a:r>
              <a:t/>
            </a:r>
            <a:endParaRPr b="0" i="0" sz="1500" u="none" cap="none" strike="noStrike">
              <a:solidFill>
                <a:srgbClr val="000000"/>
              </a:solidFill>
              <a:latin typeface="Times New Roman"/>
              <a:ea typeface="Times New Roman"/>
              <a:cs typeface="Times New Roman"/>
              <a:sym typeface="Times New Roman"/>
            </a:endParaRPr>
          </a:p>
          <a:p>
            <a:pPr indent="-323850" lvl="0" marL="457200" marR="0" rtl="0" algn="just">
              <a:lnSpc>
                <a:spcPct val="100000"/>
              </a:lnSpc>
              <a:spcBef>
                <a:spcPts val="4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It is built on Immediate Payment Service (IMPS) infrastructure, ensuring quick and seamless transactions.</a:t>
            </a:r>
            <a:endParaRPr b="0" i="0" sz="1500" u="none" cap="none" strike="noStrike">
              <a:solidFill>
                <a:srgbClr val="000000"/>
              </a:solidFill>
              <a:latin typeface="Times New Roman"/>
              <a:ea typeface="Times New Roman"/>
              <a:cs typeface="Times New Roman"/>
              <a:sym typeface="Times New Roman"/>
            </a:endParaRPr>
          </a:p>
          <a:p>
            <a:pPr indent="0" lvl="0" marL="457200" marR="0" rtl="0" algn="just">
              <a:lnSpc>
                <a:spcPct val="100000"/>
              </a:lnSpc>
              <a:spcBef>
                <a:spcPts val="400"/>
              </a:spcBef>
              <a:spcAft>
                <a:spcPts val="0"/>
              </a:spcAft>
              <a:buClr>
                <a:srgbClr val="000000"/>
              </a:buClr>
              <a:buSzPts val="1500"/>
              <a:buFont typeface="Arial"/>
              <a:buNone/>
            </a:pPr>
            <a:r>
              <a:t/>
            </a:r>
            <a:endParaRPr b="0" i="0" sz="1500" u="none" cap="none" strike="noStrike">
              <a:solidFill>
                <a:srgbClr val="000000"/>
              </a:solidFill>
              <a:latin typeface="Times New Roman"/>
              <a:ea typeface="Times New Roman"/>
              <a:cs typeface="Times New Roman"/>
              <a:sym typeface="Times New Roman"/>
            </a:endParaRPr>
          </a:p>
          <a:p>
            <a:pPr indent="-323850" lvl="0" marL="457200" marR="0" rtl="0" algn="just">
              <a:lnSpc>
                <a:spcPct val="100000"/>
              </a:lnSpc>
              <a:spcBef>
                <a:spcPts val="4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UPI allows users to link multiple bank accounts from different banks into one app for unified access.</a:t>
            </a:r>
            <a:endParaRPr b="0" i="0" sz="15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400"/>
              </a:spcBef>
              <a:spcAft>
                <a:spcPts val="0"/>
              </a:spcAft>
              <a:buClr>
                <a:srgbClr val="000000"/>
              </a:buClr>
              <a:buSzPts val="1500"/>
              <a:buFont typeface="Arial"/>
              <a:buNone/>
            </a:pPr>
            <a:r>
              <a:t/>
            </a:r>
            <a:endParaRPr b="0" i="0" sz="1500" u="none" cap="none" strike="noStrike">
              <a:solidFill>
                <a:srgbClr val="000000"/>
              </a:solidFill>
              <a:latin typeface="Times New Roman"/>
              <a:ea typeface="Times New Roman"/>
              <a:cs typeface="Times New Roman"/>
              <a:sym typeface="Times New Roman"/>
            </a:endParaRPr>
          </a:p>
          <a:p>
            <a:pPr indent="-323850" lvl="0" marL="457200" marR="0" rtl="0" algn="just">
              <a:lnSpc>
                <a:spcPct val="100000"/>
              </a:lnSpc>
              <a:spcBef>
                <a:spcPts val="4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Designed primarily for mobile devices, making digital payments convenient and accessible.</a:t>
            </a:r>
            <a:endParaRPr b="0" i="0" sz="1500" u="none" cap="none" strike="noStrike">
              <a:solidFill>
                <a:srgbClr val="000000"/>
              </a:solidFill>
              <a:latin typeface="Times New Roman"/>
              <a:ea typeface="Times New Roman"/>
              <a:cs typeface="Times New Roman"/>
              <a:sym typeface="Times New Roman"/>
            </a:endParaRPr>
          </a:p>
          <a:p>
            <a:pPr indent="0" lvl="0" marL="457200" marR="0" rtl="0" algn="just">
              <a:lnSpc>
                <a:spcPct val="100000"/>
              </a:lnSpc>
              <a:spcBef>
                <a:spcPts val="400"/>
              </a:spcBef>
              <a:spcAft>
                <a:spcPts val="0"/>
              </a:spcAft>
              <a:buClr>
                <a:srgbClr val="000000"/>
              </a:buClr>
              <a:buSzPts val="1500"/>
              <a:buFont typeface="Arial"/>
              <a:buNone/>
            </a:pPr>
            <a:r>
              <a:t/>
            </a:r>
            <a:endParaRPr b="0" i="0" sz="1500" u="none" cap="none" strike="noStrike">
              <a:solidFill>
                <a:srgbClr val="000000"/>
              </a:solidFill>
              <a:latin typeface="Times New Roman"/>
              <a:ea typeface="Times New Roman"/>
              <a:cs typeface="Times New Roman"/>
              <a:sym typeface="Times New Roman"/>
            </a:endParaRPr>
          </a:p>
          <a:p>
            <a:pPr indent="-323850" lvl="0" marL="457200" marR="0" rtl="0" algn="just">
              <a:lnSpc>
                <a:spcPct val="100000"/>
              </a:lnSpc>
              <a:spcBef>
                <a:spcPts val="4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It plays a central role in India's growing digital economy by enabling cashless and contactless payments.</a:t>
            </a:r>
            <a:endParaRPr b="0" i="0" sz="2000" u="none" cap="none" strike="noStrike">
              <a:solidFill>
                <a:srgbClr val="000000"/>
              </a:solidFill>
              <a:latin typeface="Calibri"/>
              <a:ea typeface="Calibri"/>
              <a:cs typeface="Calibri"/>
              <a:sym typeface="Calibri"/>
            </a:endParaRPr>
          </a:p>
          <a:p>
            <a:pPr indent="0" lvl="0" marL="0" marR="0" rtl="0" algn="just">
              <a:lnSpc>
                <a:spcPct val="15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p:txBody>
      </p:sp>
      <p:pic>
        <p:nvPicPr>
          <p:cNvPr id="92" name="Google Shape;92;p2"/>
          <p:cNvPicPr preferRelativeResize="0"/>
          <p:nvPr/>
        </p:nvPicPr>
        <p:blipFill rotWithShape="1">
          <a:blip r:embed="rId3">
            <a:alphaModFix/>
          </a:blip>
          <a:srcRect b="0" l="0" r="0" t="0"/>
          <a:stretch/>
        </p:blipFill>
        <p:spPr>
          <a:xfrm>
            <a:off x="7899400" y="5986325"/>
            <a:ext cx="1210299" cy="428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3"/>
          <p:cNvSpPr txBox="1"/>
          <p:nvPr/>
        </p:nvSpPr>
        <p:spPr>
          <a:xfrm>
            <a:off x="457200" y="0"/>
            <a:ext cx="6019500" cy="8376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Times New Roman"/>
                <a:ea typeface="Times New Roman"/>
                <a:cs typeface="Times New Roman"/>
                <a:sym typeface="Times New Roman"/>
              </a:rPr>
              <a:t>Why UPI?</a:t>
            </a:r>
            <a:endParaRPr b="0" i="0" sz="3000" u="none" cap="none" strike="noStrike">
              <a:solidFill>
                <a:srgbClr val="000000"/>
              </a:solidFill>
              <a:latin typeface="Times New Roman"/>
              <a:ea typeface="Times New Roman"/>
              <a:cs typeface="Times New Roman"/>
              <a:sym typeface="Times New Roman"/>
            </a:endParaRPr>
          </a:p>
        </p:txBody>
      </p:sp>
      <p:sp>
        <p:nvSpPr>
          <p:cNvPr id="98" name="Google Shape;98;p3"/>
          <p:cNvSpPr txBox="1"/>
          <p:nvPr/>
        </p:nvSpPr>
        <p:spPr>
          <a:xfrm>
            <a:off x="6553080" y="6356520"/>
            <a:ext cx="2133300" cy="3648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rgbClr val="000000"/>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sp>
        <p:nvSpPr>
          <p:cNvPr id="99" name="Google Shape;99;p3"/>
          <p:cNvSpPr txBox="1"/>
          <p:nvPr/>
        </p:nvSpPr>
        <p:spPr>
          <a:xfrm>
            <a:off x="164008" y="1109742"/>
            <a:ext cx="8838600" cy="48387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a:p>
            <a:pPr indent="-323850" lvl="0" marL="457200" marR="0" rtl="0" algn="just">
              <a:lnSpc>
                <a:spcPct val="100000"/>
              </a:lnSpc>
              <a:spcBef>
                <a:spcPts val="4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UPI eliminates the complexity of traditional banking by allowing money transfers using simple identifiers like a mobile number, QR code, or VPA. No need for lengthy bank account details or visiting ATMs.</a:t>
            </a:r>
            <a:endParaRPr b="0" i="0" sz="1500" u="none" cap="none" strike="noStrike">
              <a:solidFill>
                <a:srgbClr val="000000"/>
              </a:solidFill>
              <a:latin typeface="Times New Roman"/>
              <a:ea typeface="Times New Roman"/>
              <a:cs typeface="Times New Roman"/>
              <a:sym typeface="Times New Roman"/>
            </a:endParaRPr>
          </a:p>
          <a:p>
            <a:pPr indent="0" lvl="0" marL="457200" marR="0" rtl="0" algn="just">
              <a:lnSpc>
                <a:spcPct val="100000"/>
              </a:lnSpc>
              <a:spcBef>
                <a:spcPts val="400"/>
              </a:spcBef>
              <a:spcAft>
                <a:spcPts val="0"/>
              </a:spcAft>
              <a:buClr>
                <a:srgbClr val="000000"/>
              </a:buClr>
              <a:buSzPts val="1500"/>
              <a:buFont typeface="Arial"/>
              <a:buNone/>
            </a:pPr>
            <a:r>
              <a:t/>
            </a:r>
            <a:endParaRPr b="0" i="0" sz="1500" u="none" cap="none" strike="noStrike">
              <a:solidFill>
                <a:srgbClr val="000000"/>
              </a:solidFill>
              <a:latin typeface="Times New Roman"/>
              <a:ea typeface="Times New Roman"/>
              <a:cs typeface="Times New Roman"/>
              <a:sym typeface="Times New Roman"/>
            </a:endParaRPr>
          </a:p>
          <a:p>
            <a:pPr indent="-323850" lvl="0" marL="457200" marR="0" rtl="0" algn="just">
              <a:lnSpc>
                <a:spcPct val="100000"/>
              </a:lnSpc>
              <a:spcBef>
                <a:spcPts val="4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Unlike credit cards or payment gateways, which often have transaction fees, most UPI transactions are free or come with minimal charges. This cost-effectiveness benefits both users and small businesses.</a:t>
            </a:r>
            <a:endParaRPr b="0" i="0" sz="1500" u="none" cap="none" strike="noStrike">
              <a:solidFill>
                <a:srgbClr val="000000"/>
              </a:solidFill>
              <a:latin typeface="Times New Roman"/>
              <a:ea typeface="Times New Roman"/>
              <a:cs typeface="Times New Roman"/>
              <a:sym typeface="Times New Roman"/>
            </a:endParaRPr>
          </a:p>
          <a:p>
            <a:pPr indent="0" lvl="0" marL="457200" marR="0" rtl="0" algn="just">
              <a:lnSpc>
                <a:spcPct val="100000"/>
              </a:lnSpc>
              <a:spcBef>
                <a:spcPts val="400"/>
              </a:spcBef>
              <a:spcAft>
                <a:spcPts val="0"/>
              </a:spcAft>
              <a:buClr>
                <a:srgbClr val="000000"/>
              </a:buClr>
              <a:buSzPts val="1500"/>
              <a:buFont typeface="Arial"/>
              <a:buNone/>
            </a:pPr>
            <a:r>
              <a:t/>
            </a:r>
            <a:endParaRPr b="0" i="0" sz="1500" u="none" cap="none" strike="noStrike">
              <a:solidFill>
                <a:srgbClr val="000000"/>
              </a:solidFill>
              <a:latin typeface="Times New Roman"/>
              <a:ea typeface="Times New Roman"/>
              <a:cs typeface="Times New Roman"/>
              <a:sym typeface="Times New Roman"/>
            </a:endParaRPr>
          </a:p>
          <a:p>
            <a:pPr indent="-323850" lvl="0" marL="457200" marR="0" rtl="0" algn="just">
              <a:lnSpc>
                <a:spcPct val="100000"/>
              </a:lnSpc>
              <a:spcBef>
                <a:spcPts val="4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Traditional banking methods like NEFT or cheques can take hours or days for settlement, but UPI processes payments instantly, making it ideal for urgent transactions.</a:t>
            </a:r>
            <a:endParaRPr b="0" i="0" sz="15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400"/>
              </a:spcBef>
              <a:spcAft>
                <a:spcPts val="0"/>
              </a:spcAft>
              <a:buClr>
                <a:srgbClr val="000000"/>
              </a:buClr>
              <a:buSzPts val="1500"/>
              <a:buFont typeface="Arial"/>
              <a:buNone/>
            </a:pPr>
            <a:r>
              <a:t/>
            </a:r>
            <a:endParaRPr b="0" i="0" sz="1500" u="none" cap="none" strike="noStrike">
              <a:solidFill>
                <a:srgbClr val="000000"/>
              </a:solidFill>
              <a:latin typeface="Times New Roman"/>
              <a:ea typeface="Times New Roman"/>
              <a:cs typeface="Times New Roman"/>
              <a:sym typeface="Times New Roman"/>
            </a:endParaRPr>
          </a:p>
          <a:p>
            <a:pPr indent="-323850" lvl="0" marL="457200" marR="0" rtl="0" algn="just">
              <a:lnSpc>
                <a:spcPct val="100000"/>
              </a:lnSpc>
              <a:spcBef>
                <a:spcPts val="4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UPI employs two-factor authentication, including your registered mobile device and a unique MPIN (Mobile PIN), ensuring transactions are highly secure against fraud or unauthorized access.</a:t>
            </a:r>
            <a:endParaRPr b="0" i="0" sz="1500" u="none" cap="none" strike="noStrike">
              <a:solidFill>
                <a:srgbClr val="000000"/>
              </a:solidFill>
              <a:latin typeface="Times New Roman"/>
              <a:ea typeface="Times New Roman"/>
              <a:cs typeface="Times New Roman"/>
              <a:sym typeface="Times New Roman"/>
            </a:endParaRPr>
          </a:p>
          <a:p>
            <a:pPr indent="0" lvl="0" marL="457200" marR="0" rtl="0" algn="just">
              <a:lnSpc>
                <a:spcPct val="100000"/>
              </a:lnSpc>
              <a:spcBef>
                <a:spcPts val="400"/>
              </a:spcBef>
              <a:spcAft>
                <a:spcPts val="0"/>
              </a:spcAft>
              <a:buClr>
                <a:srgbClr val="000000"/>
              </a:buClr>
              <a:buSzPts val="1500"/>
              <a:buFont typeface="Arial"/>
              <a:buNone/>
            </a:pPr>
            <a:r>
              <a:t/>
            </a:r>
            <a:endParaRPr b="0" i="0" sz="1500" u="none" cap="none" strike="noStrike">
              <a:solidFill>
                <a:srgbClr val="000000"/>
              </a:solidFill>
              <a:latin typeface="Times New Roman"/>
              <a:ea typeface="Times New Roman"/>
              <a:cs typeface="Times New Roman"/>
              <a:sym typeface="Times New Roman"/>
            </a:endParaRPr>
          </a:p>
          <a:p>
            <a:pPr indent="-323850" lvl="0" marL="457200" marR="0" rtl="0" algn="just">
              <a:lnSpc>
                <a:spcPct val="115000"/>
              </a:lnSpc>
              <a:spcBef>
                <a:spcPts val="12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UPI bridges the gap between urban and rural areas, enabling even small vendors and individuals without access to complex financial systems to participate in the digital economy.</a:t>
            </a:r>
            <a:endParaRPr b="0" i="0" sz="2000" u="none" cap="none" strike="noStrike">
              <a:solidFill>
                <a:srgbClr val="000000"/>
              </a:solidFill>
              <a:latin typeface="Calibri"/>
              <a:ea typeface="Calibri"/>
              <a:cs typeface="Calibri"/>
              <a:sym typeface="Calibri"/>
            </a:endParaRPr>
          </a:p>
          <a:p>
            <a:pPr indent="0" lvl="0" marL="0" marR="0" rtl="0" algn="just">
              <a:lnSpc>
                <a:spcPct val="100000"/>
              </a:lnSpc>
              <a:spcBef>
                <a:spcPts val="12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p:txBody>
      </p:sp>
      <p:pic>
        <p:nvPicPr>
          <p:cNvPr id="100" name="Google Shape;100;p3"/>
          <p:cNvPicPr preferRelativeResize="0"/>
          <p:nvPr/>
        </p:nvPicPr>
        <p:blipFill rotWithShape="1">
          <a:blip r:embed="rId3">
            <a:alphaModFix/>
          </a:blip>
          <a:srcRect b="0" l="0" r="0" t="0"/>
          <a:stretch/>
        </p:blipFill>
        <p:spPr>
          <a:xfrm>
            <a:off x="7823200" y="5986325"/>
            <a:ext cx="1210299" cy="428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4"/>
          <p:cNvSpPr txBox="1"/>
          <p:nvPr/>
        </p:nvSpPr>
        <p:spPr>
          <a:xfrm>
            <a:off x="457200" y="0"/>
            <a:ext cx="6019500" cy="8376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Times New Roman"/>
                <a:ea typeface="Times New Roman"/>
                <a:cs typeface="Times New Roman"/>
                <a:sym typeface="Times New Roman"/>
              </a:rPr>
              <a:t>How UPI works?</a:t>
            </a:r>
            <a:endParaRPr b="0" i="0" sz="3000" u="none" cap="none" strike="noStrike">
              <a:solidFill>
                <a:srgbClr val="000000"/>
              </a:solidFill>
              <a:latin typeface="Times New Roman"/>
              <a:ea typeface="Times New Roman"/>
              <a:cs typeface="Times New Roman"/>
              <a:sym typeface="Times New Roman"/>
            </a:endParaRPr>
          </a:p>
        </p:txBody>
      </p:sp>
      <p:sp>
        <p:nvSpPr>
          <p:cNvPr id="106" name="Google Shape;106;p4"/>
          <p:cNvSpPr txBox="1"/>
          <p:nvPr/>
        </p:nvSpPr>
        <p:spPr>
          <a:xfrm>
            <a:off x="6553080" y="6356520"/>
            <a:ext cx="2133300" cy="3648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rgbClr val="000000"/>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sp>
        <p:nvSpPr>
          <p:cNvPr id="107" name="Google Shape;107;p4"/>
          <p:cNvSpPr txBox="1"/>
          <p:nvPr/>
        </p:nvSpPr>
        <p:spPr>
          <a:xfrm>
            <a:off x="164008" y="1109742"/>
            <a:ext cx="8838600" cy="48387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a:p>
            <a:pPr indent="-323850" lvl="0" marL="457200" marR="0" rtl="0" algn="just">
              <a:lnSpc>
                <a:spcPct val="100000"/>
              </a:lnSpc>
              <a:spcBef>
                <a:spcPts val="40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UPI offers 2 varieties of transactions i.e. P2P and P2M ~ Peer-to-Peer and Peer-to-Merchant</a:t>
            </a:r>
            <a:endParaRPr b="0" i="0" sz="1500" u="none" cap="none" strike="noStrike">
              <a:solidFill>
                <a:srgbClr val="000000"/>
              </a:solidFill>
              <a:latin typeface="Times New Roman"/>
              <a:ea typeface="Times New Roman"/>
              <a:cs typeface="Times New Roman"/>
              <a:sym typeface="Times New Roman"/>
            </a:endParaRPr>
          </a:p>
          <a:p>
            <a:pPr indent="0" lvl="0" marL="457200" marR="0" rtl="0" algn="just">
              <a:lnSpc>
                <a:spcPct val="100000"/>
              </a:lnSpc>
              <a:spcBef>
                <a:spcPts val="400"/>
              </a:spcBef>
              <a:spcAft>
                <a:spcPts val="0"/>
              </a:spcAft>
              <a:buClr>
                <a:srgbClr val="000000"/>
              </a:buClr>
              <a:buSzPts val="1500"/>
              <a:buFont typeface="Arial"/>
              <a:buNone/>
            </a:pPr>
            <a:r>
              <a:t/>
            </a:r>
            <a:endParaRPr b="0" i="0" sz="1500" u="none" cap="none" strike="noStrike">
              <a:solidFill>
                <a:srgbClr val="000000"/>
              </a:solidFill>
              <a:latin typeface="Times New Roman"/>
              <a:ea typeface="Times New Roman"/>
              <a:cs typeface="Times New Roman"/>
              <a:sym typeface="Times New Roman"/>
            </a:endParaRPr>
          </a:p>
          <a:p>
            <a:pPr indent="-323850" lvl="0" marL="457200" marR="0" rtl="0" algn="just">
              <a:lnSpc>
                <a:spcPct val="115000"/>
              </a:lnSpc>
              <a:spcBef>
                <a:spcPts val="0"/>
              </a:spcBef>
              <a:spcAft>
                <a:spcPts val="0"/>
              </a:spcAft>
              <a:buClr>
                <a:srgbClr val="000000"/>
              </a:buClr>
              <a:buSzPts val="1500"/>
              <a:buFont typeface="Times New Roman"/>
              <a:buChar char="●"/>
            </a:pPr>
            <a:r>
              <a:rPr b="0" i="0" lang="en-US" sz="1500" u="none" cap="none" strike="noStrike">
                <a:solidFill>
                  <a:srgbClr val="000000"/>
                </a:solidFill>
                <a:latin typeface="Times New Roman"/>
                <a:ea typeface="Times New Roman"/>
                <a:cs typeface="Times New Roman"/>
                <a:sym typeface="Times New Roman"/>
              </a:rPr>
              <a:t>For every real-time transaction, certain parties are involved and that’s why it’s also referred to as the 4 Party Model, the models are:</a:t>
            </a:r>
            <a:endParaRPr b="0" i="0" sz="1500" u="none" cap="none" strike="noStrike">
              <a:solidFill>
                <a:srgbClr val="000000"/>
              </a:solidFill>
              <a:latin typeface="Times New Roman"/>
              <a:ea typeface="Times New Roman"/>
              <a:cs typeface="Times New Roman"/>
              <a:sym typeface="Times New Roman"/>
            </a:endParaRPr>
          </a:p>
          <a:p>
            <a:pPr indent="457200" lvl="0" marL="457200" marR="0" rtl="0" algn="just">
              <a:lnSpc>
                <a:spcPct val="158000"/>
              </a:lnSpc>
              <a:spcBef>
                <a:spcPts val="800"/>
              </a:spcBef>
              <a:spcAft>
                <a:spcPts val="0"/>
              </a:spcAft>
              <a:buClr>
                <a:srgbClr val="000000"/>
              </a:buClr>
              <a:buSzPts val="1500"/>
              <a:buFont typeface="Arial"/>
              <a:buNone/>
            </a:pPr>
            <a:r>
              <a:rPr b="0" i="0" lang="en-US" sz="1500" u="none" cap="none" strike="noStrike">
                <a:solidFill>
                  <a:srgbClr val="000000"/>
                </a:solidFill>
                <a:latin typeface="Times New Roman"/>
                <a:ea typeface="Times New Roman"/>
                <a:cs typeface="Times New Roman"/>
                <a:sym typeface="Times New Roman"/>
              </a:rPr>
              <a:t>Payer – The person who is initiating the payment</a:t>
            </a:r>
            <a:br>
              <a:rPr b="0" i="0" lang="en-US" sz="1500" u="none" cap="none" strike="noStrike">
                <a:solidFill>
                  <a:srgbClr val="000000"/>
                </a:solidFill>
                <a:latin typeface="Times New Roman"/>
                <a:ea typeface="Times New Roman"/>
                <a:cs typeface="Times New Roman"/>
                <a:sym typeface="Times New Roman"/>
              </a:rPr>
            </a:br>
            <a:r>
              <a:rPr b="0" i="0" lang="en-US" sz="1500" u="none" cap="none" strike="noStrike">
                <a:solidFill>
                  <a:srgbClr val="000000"/>
                </a:solidFill>
                <a:latin typeface="Times New Roman"/>
                <a:ea typeface="Times New Roman"/>
                <a:cs typeface="Times New Roman"/>
                <a:sym typeface="Times New Roman"/>
              </a:rPr>
              <a:t>	Payee – The person who receives the payment</a:t>
            </a:r>
            <a:br>
              <a:rPr b="0" i="0" lang="en-US" sz="1500" u="none" cap="none" strike="noStrike">
                <a:solidFill>
                  <a:srgbClr val="000000"/>
                </a:solidFill>
                <a:latin typeface="Times New Roman"/>
                <a:ea typeface="Times New Roman"/>
                <a:cs typeface="Times New Roman"/>
                <a:sym typeface="Times New Roman"/>
              </a:rPr>
            </a:br>
            <a:r>
              <a:rPr b="0" i="0" lang="en-US" sz="1500" u="none" cap="none" strike="noStrike">
                <a:solidFill>
                  <a:srgbClr val="000000"/>
                </a:solidFill>
                <a:latin typeface="Times New Roman"/>
                <a:ea typeface="Times New Roman"/>
                <a:cs typeface="Times New Roman"/>
                <a:sym typeface="Times New Roman"/>
              </a:rPr>
              <a:t>	Beneficiary Bank – Involvement of receiver’s bank account</a:t>
            </a:r>
            <a:br>
              <a:rPr b="0" i="0" lang="en-US" sz="1500" u="none" cap="none" strike="noStrike">
                <a:solidFill>
                  <a:srgbClr val="000000"/>
                </a:solidFill>
                <a:latin typeface="Times New Roman"/>
                <a:ea typeface="Times New Roman"/>
                <a:cs typeface="Times New Roman"/>
                <a:sym typeface="Times New Roman"/>
              </a:rPr>
            </a:br>
            <a:r>
              <a:rPr b="0" i="0" lang="en-US" sz="1500" u="none" cap="none" strike="noStrike">
                <a:solidFill>
                  <a:srgbClr val="000000"/>
                </a:solidFill>
                <a:latin typeface="Times New Roman"/>
                <a:ea typeface="Times New Roman"/>
                <a:cs typeface="Times New Roman"/>
                <a:sym typeface="Times New Roman"/>
              </a:rPr>
              <a:t>	Remitter Bank – Involvement of Payer’s Bank and attached account</a:t>
            </a:r>
            <a:endParaRPr b="0" i="0" sz="2000" u="none" cap="none" strike="noStrike">
              <a:solidFill>
                <a:srgbClr val="000000"/>
              </a:solidFill>
              <a:latin typeface="Calibri"/>
              <a:ea typeface="Calibri"/>
              <a:cs typeface="Calibri"/>
              <a:sym typeface="Calibri"/>
            </a:endParaRPr>
          </a:p>
          <a:p>
            <a:pPr indent="0" lvl="0" marL="0" marR="0" rtl="0" algn="just">
              <a:lnSpc>
                <a:spcPct val="100000"/>
              </a:lnSpc>
              <a:spcBef>
                <a:spcPts val="18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p:txBody>
      </p:sp>
      <p:pic>
        <p:nvPicPr>
          <p:cNvPr id="108" name="Google Shape;108;p4"/>
          <p:cNvPicPr preferRelativeResize="0"/>
          <p:nvPr/>
        </p:nvPicPr>
        <p:blipFill rotWithShape="1">
          <a:blip r:embed="rId3">
            <a:alphaModFix/>
          </a:blip>
          <a:srcRect b="0" l="0" r="0" t="0"/>
          <a:stretch/>
        </p:blipFill>
        <p:spPr>
          <a:xfrm>
            <a:off x="1429000" y="4145200"/>
            <a:ext cx="5738425" cy="2505924"/>
          </a:xfrm>
          <a:prstGeom prst="rect">
            <a:avLst/>
          </a:prstGeom>
          <a:noFill/>
          <a:ln>
            <a:noFill/>
          </a:ln>
        </p:spPr>
      </p:pic>
      <p:pic>
        <p:nvPicPr>
          <p:cNvPr id="109" name="Google Shape;109;p4"/>
          <p:cNvPicPr preferRelativeResize="0"/>
          <p:nvPr/>
        </p:nvPicPr>
        <p:blipFill rotWithShape="1">
          <a:blip r:embed="rId4">
            <a:alphaModFix/>
          </a:blip>
          <a:srcRect b="0" l="0" r="0" t="0"/>
          <a:stretch/>
        </p:blipFill>
        <p:spPr>
          <a:xfrm>
            <a:off x="7899400" y="5986325"/>
            <a:ext cx="1210299" cy="428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5"/>
          <p:cNvSpPr txBox="1"/>
          <p:nvPr/>
        </p:nvSpPr>
        <p:spPr>
          <a:xfrm>
            <a:off x="457200" y="0"/>
            <a:ext cx="6019500" cy="8376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Times New Roman"/>
                <a:ea typeface="Times New Roman"/>
                <a:cs typeface="Times New Roman"/>
                <a:sym typeface="Times New Roman"/>
              </a:rPr>
              <a:t>What is Hyper-UPI : UPI Plugin?</a:t>
            </a:r>
            <a:endParaRPr b="0" i="0" sz="3000" u="none" cap="none" strike="noStrike">
              <a:solidFill>
                <a:srgbClr val="000000"/>
              </a:solidFill>
              <a:latin typeface="Times New Roman"/>
              <a:ea typeface="Times New Roman"/>
              <a:cs typeface="Times New Roman"/>
              <a:sym typeface="Times New Roman"/>
            </a:endParaRPr>
          </a:p>
        </p:txBody>
      </p:sp>
      <p:sp>
        <p:nvSpPr>
          <p:cNvPr id="115" name="Google Shape;115;p5"/>
          <p:cNvSpPr txBox="1"/>
          <p:nvPr/>
        </p:nvSpPr>
        <p:spPr>
          <a:xfrm>
            <a:off x="6553080" y="6356520"/>
            <a:ext cx="2133300" cy="3648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rgbClr val="000000"/>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sp>
        <p:nvSpPr>
          <p:cNvPr id="116" name="Google Shape;116;p5"/>
          <p:cNvSpPr txBox="1"/>
          <p:nvPr/>
        </p:nvSpPr>
        <p:spPr>
          <a:xfrm>
            <a:off x="164008" y="957342"/>
            <a:ext cx="8838600" cy="4838700"/>
          </a:xfrm>
          <a:prstGeom prst="rect">
            <a:avLst/>
          </a:prstGeom>
          <a:noFill/>
          <a:ln>
            <a:noFill/>
          </a:ln>
        </p:spPr>
        <p:txBody>
          <a:bodyPr anchorCtr="0" anchor="t" bIns="45700" lIns="91425" spcFirstLastPara="1" rIns="91425" wrap="square" tIns="45700">
            <a:noAutofit/>
          </a:bodyPr>
          <a:lstStyle/>
          <a:p>
            <a:pPr indent="-311150" lvl="0" marL="457200" marR="0" rtl="0" algn="just">
              <a:lnSpc>
                <a:spcPct val="115000"/>
              </a:lnSpc>
              <a:spcBef>
                <a:spcPts val="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A </a:t>
            </a:r>
            <a:r>
              <a:rPr b="1" i="0" lang="en-US" sz="1300" u="none" cap="none" strike="noStrike">
                <a:solidFill>
                  <a:schemeClr val="dk1"/>
                </a:solidFill>
                <a:latin typeface="Arial"/>
                <a:ea typeface="Arial"/>
                <a:cs typeface="Arial"/>
                <a:sym typeface="Arial"/>
              </a:rPr>
              <a:t>UPI (Unified Payments Interface) plugin</a:t>
            </a:r>
            <a:r>
              <a:rPr b="0" i="0" lang="en-US" sz="1300" u="none" cap="none" strike="noStrike">
                <a:solidFill>
                  <a:schemeClr val="dk1"/>
                </a:solidFill>
                <a:latin typeface="Arial"/>
                <a:ea typeface="Arial"/>
                <a:cs typeface="Arial"/>
                <a:sym typeface="Arial"/>
              </a:rPr>
              <a:t> is a software module or SDK (Software Development Kit) that integrates UPI payment functionalities into applications or platforms, enabling seamless real-time payment capabilities.</a:t>
            </a:r>
            <a:endParaRPr b="0" i="0" sz="1300" u="none" cap="none" strike="noStrike">
              <a:solidFill>
                <a:schemeClr val="dk1"/>
              </a:solidFill>
              <a:latin typeface="Arial"/>
              <a:ea typeface="Arial"/>
              <a:cs typeface="Arial"/>
              <a:sym typeface="Arial"/>
            </a:endParaRPr>
          </a:p>
          <a:p>
            <a:pPr indent="-311150" lvl="0" marL="457200" marR="0" rtl="0" algn="just">
              <a:lnSpc>
                <a:spcPct val="115000"/>
              </a:lnSpc>
              <a:spcBef>
                <a:spcPts val="100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It simplifies the process of embedding UPI payment options into mobile or web applications, allowing businesses and developers to offer a convenient and secure payment method to their users.</a:t>
            </a:r>
            <a:endParaRPr b="0" i="0" sz="1300" u="none" cap="none" strike="noStrike">
              <a:solidFill>
                <a:schemeClr val="dk1"/>
              </a:solidFill>
              <a:latin typeface="Arial"/>
              <a:ea typeface="Arial"/>
              <a:cs typeface="Arial"/>
              <a:sym typeface="Arial"/>
            </a:endParaRPr>
          </a:p>
          <a:p>
            <a:pPr indent="0" lvl="0" marL="457200" marR="0" rtl="0" algn="just">
              <a:lnSpc>
                <a:spcPct val="115000"/>
              </a:lnSpc>
              <a:spcBef>
                <a:spcPts val="1000"/>
              </a:spcBef>
              <a:spcAft>
                <a:spcPts val="0"/>
              </a:spcAft>
              <a:buClr>
                <a:srgbClr val="000000"/>
              </a:buClr>
              <a:buSzPts val="1300"/>
              <a:buFont typeface="Arial"/>
              <a:buNone/>
            </a:pPr>
            <a:r>
              <a:t/>
            </a:r>
            <a:endParaRPr b="0" i="0" sz="1300" u="none" cap="none" strike="noStrike">
              <a:solidFill>
                <a:schemeClr val="dk1"/>
              </a:solidFill>
              <a:latin typeface="Arial"/>
              <a:ea typeface="Arial"/>
              <a:cs typeface="Arial"/>
              <a:sym typeface="Arial"/>
            </a:endParaRPr>
          </a:p>
          <a:p>
            <a:pPr indent="0" lvl="0" marL="457200" marR="0" rtl="0" algn="just">
              <a:lnSpc>
                <a:spcPct val="115000"/>
              </a:lnSpc>
              <a:spcBef>
                <a:spcPts val="1000"/>
              </a:spcBef>
              <a:spcAft>
                <a:spcPts val="0"/>
              </a:spcAft>
              <a:buClr>
                <a:srgbClr val="000000"/>
              </a:buClr>
              <a:buSzPts val="1300"/>
              <a:buFont typeface="Arial"/>
              <a:buNone/>
            </a:pPr>
            <a:r>
              <a:t/>
            </a:r>
            <a:endParaRPr b="0" i="0" sz="1300" u="none" cap="none" strike="noStrike">
              <a:solidFill>
                <a:schemeClr val="dk1"/>
              </a:solidFill>
              <a:latin typeface="Arial"/>
              <a:ea typeface="Arial"/>
              <a:cs typeface="Arial"/>
              <a:sym typeface="Arial"/>
            </a:endParaRPr>
          </a:p>
          <a:p>
            <a:pPr indent="0" lvl="0" marL="457200" marR="0" rtl="0" algn="just">
              <a:lnSpc>
                <a:spcPct val="115000"/>
              </a:lnSpc>
              <a:spcBef>
                <a:spcPts val="1000"/>
              </a:spcBef>
              <a:spcAft>
                <a:spcPts val="0"/>
              </a:spcAft>
              <a:buClr>
                <a:srgbClr val="000000"/>
              </a:buClr>
              <a:buSzPts val="1300"/>
              <a:buFont typeface="Arial"/>
              <a:buNone/>
            </a:pPr>
            <a:r>
              <a:t/>
            </a:r>
            <a:endParaRPr b="0" i="0" sz="1300" u="none" cap="none" strike="noStrike">
              <a:solidFill>
                <a:schemeClr val="dk1"/>
              </a:solidFill>
              <a:latin typeface="Arial"/>
              <a:ea typeface="Arial"/>
              <a:cs typeface="Arial"/>
              <a:sym typeface="Arial"/>
            </a:endParaRPr>
          </a:p>
          <a:p>
            <a:pPr indent="0" lvl="0" marL="457200" marR="0" rtl="0" algn="just">
              <a:lnSpc>
                <a:spcPct val="115000"/>
              </a:lnSpc>
              <a:spcBef>
                <a:spcPts val="1000"/>
              </a:spcBef>
              <a:spcAft>
                <a:spcPts val="0"/>
              </a:spcAft>
              <a:buClr>
                <a:srgbClr val="000000"/>
              </a:buClr>
              <a:buSzPts val="1300"/>
              <a:buFont typeface="Arial"/>
              <a:buNone/>
            </a:pPr>
            <a:r>
              <a:t/>
            </a:r>
            <a:endParaRPr b="0" i="0" sz="1300" u="none" cap="none" strike="noStrike">
              <a:solidFill>
                <a:schemeClr val="dk1"/>
              </a:solidFill>
              <a:latin typeface="Arial"/>
              <a:ea typeface="Arial"/>
              <a:cs typeface="Arial"/>
              <a:sym typeface="Arial"/>
            </a:endParaRPr>
          </a:p>
          <a:p>
            <a:pPr indent="0" lvl="0" marL="0" marR="0" rtl="0" algn="just">
              <a:lnSpc>
                <a:spcPct val="115000"/>
              </a:lnSpc>
              <a:spcBef>
                <a:spcPts val="1000"/>
              </a:spcBef>
              <a:spcAft>
                <a:spcPts val="0"/>
              </a:spcAft>
              <a:buClr>
                <a:srgbClr val="000000"/>
              </a:buClr>
              <a:buSzPts val="1300"/>
              <a:buFont typeface="Arial"/>
              <a:buNone/>
            </a:pPr>
            <a:r>
              <a:t/>
            </a:r>
            <a:endParaRPr b="0" i="0" sz="1300" u="none" cap="none" strike="noStrike">
              <a:solidFill>
                <a:schemeClr val="dk1"/>
              </a:solidFill>
              <a:latin typeface="Arial"/>
              <a:ea typeface="Arial"/>
              <a:cs typeface="Arial"/>
              <a:sym typeface="Arial"/>
            </a:endParaRPr>
          </a:p>
          <a:p>
            <a:pPr indent="0" lvl="0" marL="457200" marR="0" rtl="0" algn="just">
              <a:lnSpc>
                <a:spcPct val="115000"/>
              </a:lnSpc>
              <a:spcBef>
                <a:spcPts val="1000"/>
              </a:spcBef>
              <a:spcAft>
                <a:spcPts val="0"/>
              </a:spcAft>
              <a:buClr>
                <a:srgbClr val="000000"/>
              </a:buClr>
              <a:buSzPts val="1300"/>
              <a:buFont typeface="Arial"/>
              <a:buNone/>
            </a:pPr>
            <a:r>
              <a:t/>
            </a:r>
            <a:endParaRPr b="0" i="0" sz="1300" u="none" cap="none" strike="noStrike">
              <a:solidFill>
                <a:schemeClr val="dk1"/>
              </a:solidFill>
              <a:latin typeface="Arial"/>
              <a:ea typeface="Arial"/>
              <a:cs typeface="Arial"/>
              <a:sym typeface="Arial"/>
            </a:endParaRPr>
          </a:p>
          <a:p>
            <a:pPr indent="0" lvl="0" marL="457200" marR="0" rtl="0" algn="just">
              <a:lnSpc>
                <a:spcPct val="115000"/>
              </a:lnSpc>
              <a:spcBef>
                <a:spcPts val="1000"/>
              </a:spcBef>
              <a:spcAft>
                <a:spcPts val="0"/>
              </a:spcAft>
              <a:buClr>
                <a:srgbClr val="000000"/>
              </a:buClr>
              <a:buSzPts val="1300"/>
              <a:buFont typeface="Arial"/>
              <a:buNone/>
            </a:pPr>
            <a:r>
              <a:t/>
            </a:r>
            <a:endParaRPr b="0" i="0" sz="1300" u="none" cap="none" strike="noStrike">
              <a:solidFill>
                <a:schemeClr val="dk1"/>
              </a:solidFill>
              <a:latin typeface="Arial"/>
              <a:ea typeface="Arial"/>
              <a:cs typeface="Arial"/>
              <a:sym typeface="Arial"/>
            </a:endParaRPr>
          </a:p>
          <a:p>
            <a:pPr indent="-311150" lvl="0" marL="457200" marR="0" rtl="0" algn="just">
              <a:lnSpc>
                <a:spcPct val="115000"/>
              </a:lnSpc>
              <a:spcBef>
                <a:spcPts val="100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Enables merchants or platforms to initiate, verify, and complete UPI-based transactions directly within their apps without requiring users to switch to external payment apps.</a:t>
            </a:r>
            <a:endParaRPr b="0" i="0" sz="1300" u="none" cap="none" strike="noStrike">
              <a:solidFill>
                <a:schemeClr val="dk1"/>
              </a:solidFill>
              <a:latin typeface="Arial"/>
              <a:ea typeface="Arial"/>
              <a:cs typeface="Arial"/>
              <a:sym typeface="Arial"/>
            </a:endParaRPr>
          </a:p>
          <a:p>
            <a:pPr indent="-311150" lvl="0" marL="457200" marR="0" rtl="0" algn="just">
              <a:lnSpc>
                <a:spcPct val="115000"/>
              </a:lnSpc>
              <a:spcBef>
                <a:spcPts val="100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UPI plugins come with robust encryption and fraud detection mechanisms, ensuring that sensitive data like account numbers and UPI PINs remain secure during transactions.</a:t>
            </a:r>
            <a:endParaRPr b="0" i="0" sz="1300" u="none" cap="none" strike="noStrike">
              <a:solidFill>
                <a:schemeClr val="dk1"/>
              </a:solidFill>
              <a:latin typeface="Arial"/>
              <a:ea typeface="Arial"/>
              <a:cs typeface="Arial"/>
              <a:sym typeface="Arial"/>
            </a:endParaRPr>
          </a:p>
          <a:p>
            <a:pPr indent="-311150" lvl="0" marL="457200" marR="0" rtl="0" algn="just">
              <a:lnSpc>
                <a:spcPct val="115000"/>
              </a:lnSpc>
              <a:spcBef>
                <a:spcPts val="1200"/>
              </a:spcBef>
              <a:spcAft>
                <a:spcPts val="0"/>
              </a:spcAft>
              <a:buClr>
                <a:schemeClr val="dk1"/>
              </a:buClr>
              <a:buSzPts val="1300"/>
              <a:buFont typeface="Arial"/>
              <a:buChar char="●"/>
            </a:pPr>
            <a:r>
              <a:rPr b="0" i="0" lang="en-US" sz="1300" u="none" cap="none" strike="noStrike">
                <a:solidFill>
                  <a:schemeClr val="dk1"/>
                </a:solidFill>
                <a:latin typeface="Arial"/>
                <a:ea typeface="Arial"/>
                <a:cs typeface="Arial"/>
                <a:sym typeface="Arial"/>
              </a:rPr>
              <a:t>Reduces development effort by providing ready-to-use libraries or SDKs.Enhances business growth by integrating a trusted and widely used payment system, increasing the likelihood of transaction success.</a:t>
            </a:r>
            <a:endParaRPr b="0" i="0" sz="2100" u="none" cap="none" strike="noStrike">
              <a:solidFill>
                <a:srgbClr val="000000"/>
              </a:solidFill>
              <a:latin typeface="Calibri"/>
              <a:ea typeface="Calibri"/>
              <a:cs typeface="Calibri"/>
              <a:sym typeface="Calibri"/>
            </a:endParaRPr>
          </a:p>
          <a:p>
            <a:pPr indent="0" lvl="0" marL="0" marR="0" rtl="0" algn="just">
              <a:lnSpc>
                <a:spcPct val="100000"/>
              </a:lnSpc>
              <a:spcBef>
                <a:spcPts val="10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rgbClr val="000000"/>
              </a:solidFill>
              <a:latin typeface="Calibri"/>
              <a:ea typeface="Calibri"/>
              <a:cs typeface="Calibri"/>
              <a:sym typeface="Calibri"/>
            </a:endParaRPr>
          </a:p>
        </p:txBody>
      </p:sp>
      <p:pic>
        <p:nvPicPr>
          <p:cNvPr id="117" name="Google Shape;117;p5"/>
          <p:cNvPicPr preferRelativeResize="0"/>
          <p:nvPr/>
        </p:nvPicPr>
        <p:blipFill rotWithShape="1">
          <a:blip r:embed="rId3">
            <a:alphaModFix/>
          </a:blip>
          <a:srcRect b="0" l="0" r="0" t="0"/>
          <a:stretch/>
        </p:blipFill>
        <p:spPr>
          <a:xfrm>
            <a:off x="1499700" y="2350362"/>
            <a:ext cx="4186099" cy="2462075"/>
          </a:xfrm>
          <a:prstGeom prst="rect">
            <a:avLst/>
          </a:prstGeom>
          <a:noFill/>
          <a:ln cap="flat" cmpd="sng" w="19050">
            <a:solidFill>
              <a:schemeClr val="dk2"/>
            </a:solidFill>
            <a:prstDash val="solid"/>
            <a:round/>
            <a:headEnd len="sm" w="sm" type="none"/>
            <a:tailEnd len="sm" w="sm" type="none"/>
          </a:ln>
        </p:spPr>
      </p:pic>
      <p:sp>
        <p:nvSpPr>
          <p:cNvPr id="118" name="Google Shape;118;p5"/>
          <p:cNvSpPr txBox="1"/>
          <p:nvPr/>
        </p:nvSpPr>
        <p:spPr>
          <a:xfrm>
            <a:off x="5685800" y="4265650"/>
            <a:ext cx="2226000" cy="36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-By </a:t>
            </a:r>
            <a:r>
              <a:rPr b="0" i="0" lang="en-US" sz="1400" u="sng" cap="none" strike="noStrike">
                <a:solidFill>
                  <a:schemeClr val="hlink"/>
                </a:solidFill>
                <a:latin typeface="Arial"/>
                <a:ea typeface="Arial"/>
                <a:cs typeface="Arial"/>
                <a:sym typeface="Arial"/>
                <a:hlinkClick r:id="rId4"/>
              </a:rPr>
              <a:t>Juspay Technologies</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6"/>
          <p:cNvSpPr txBox="1"/>
          <p:nvPr/>
        </p:nvSpPr>
        <p:spPr>
          <a:xfrm>
            <a:off x="457200" y="0"/>
            <a:ext cx="6019500" cy="8376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Times New Roman"/>
                <a:ea typeface="Times New Roman"/>
                <a:cs typeface="Times New Roman"/>
                <a:sym typeface="Times New Roman"/>
              </a:rPr>
              <a:t>Why Hyper-UPI?</a:t>
            </a:r>
            <a:endParaRPr b="0" i="0" sz="3000" u="none" cap="none" strike="noStrike">
              <a:solidFill>
                <a:srgbClr val="000000"/>
              </a:solidFill>
              <a:latin typeface="Times New Roman"/>
              <a:ea typeface="Times New Roman"/>
              <a:cs typeface="Times New Roman"/>
              <a:sym typeface="Times New Roman"/>
            </a:endParaRPr>
          </a:p>
        </p:txBody>
      </p:sp>
      <p:sp>
        <p:nvSpPr>
          <p:cNvPr id="124" name="Google Shape;124;p6"/>
          <p:cNvSpPr txBox="1"/>
          <p:nvPr/>
        </p:nvSpPr>
        <p:spPr>
          <a:xfrm>
            <a:off x="6553080" y="6356520"/>
            <a:ext cx="2133300" cy="3648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rgbClr val="000000"/>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sp>
        <p:nvSpPr>
          <p:cNvPr id="125" name="Google Shape;125;p6"/>
          <p:cNvSpPr txBox="1"/>
          <p:nvPr/>
        </p:nvSpPr>
        <p:spPr>
          <a:xfrm>
            <a:off x="152708" y="1078492"/>
            <a:ext cx="8838600" cy="4838700"/>
          </a:xfrm>
          <a:prstGeom prst="rect">
            <a:avLst/>
          </a:prstGeom>
          <a:noFill/>
          <a:ln>
            <a:noFill/>
          </a:ln>
        </p:spPr>
        <p:txBody>
          <a:bodyPr anchorCtr="0" anchor="t" bIns="45700" lIns="91425" spcFirstLastPara="1" rIns="91425" wrap="square" tIns="45700">
            <a:noAutofit/>
          </a:bodyPr>
          <a:lstStyle/>
          <a:p>
            <a:pPr indent="-298450" lvl="0" marL="457200" marR="0" rtl="0" algn="just">
              <a:lnSpc>
                <a:spcPct val="115000"/>
              </a:lnSpc>
              <a:spcBef>
                <a:spcPts val="1200"/>
              </a:spcBef>
              <a:spcAft>
                <a:spcPts val="0"/>
              </a:spcAft>
              <a:buClr>
                <a:schemeClr val="dk1"/>
              </a:buClr>
              <a:buSzPts val="1100"/>
              <a:buFont typeface="Arial"/>
              <a:buChar char="●"/>
            </a:pPr>
            <a:r>
              <a:rPr b="0" i="0" lang="en-US" sz="1350" u="none" cap="none" strike="noStrike">
                <a:solidFill>
                  <a:schemeClr val="dk1"/>
                </a:solidFill>
                <a:highlight>
                  <a:srgbClr val="FFFFFF"/>
                </a:highlight>
                <a:latin typeface="Arial"/>
                <a:ea typeface="Arial"/>
                <a:cs typeface="Arial"/>
                <a:sym typeface="Arial"/>
              </a:rPr>
              <a:t>In-App UPI Payments mean an Exceptional Customer Experience &amp; Payment Conversions for merchants.</a:t>
            </a:r>
            <a:br>
              <a:rPr b="0" i="0" lang="en-US" sz="1350" u="none" cap="none" strike="noStrike">
                <a:solidFill>
                  <a:schemeClr val="dk1"/>
                </a:solidFill>
                <a:highlight>
                  <a:srgbClr val="FFFFFF"/>
                </a:highlight>
                <a:latin typeface="Arial"/>
                <a:ea typeface="Arial"/>
                <a:cs typeface="Arial"/>
                <a:sym typeface="Arial"/>
              </a:rPr>
            </a:br>
            <a:endParaRPr b="0" i="0" sz="1350" u="none" cap="none" strike="noStrike">
              <a:solidFill>
                <a:schemeClr val="dk1"/>
              </a:solidFill>
              <a:highlight>
                <a:srgbClr val="FFFFFF"/>
              </a:highlight>
              <a:latin typeface="Arial"/>
              <a:ea typeface="Arial"/>
              <a:cs typeface="Arial"/>
              <a:sym typeface="Arial"/>
            </a:endParaRPr>
          </a:p>
          <a:p>
            <a:pPr indent="-314325" lvl="0" marL="457200" marR="0" rtl="0" algn="just">
              <a:lnSpc>
                <a:spcPct val="115000"/>
              </a:lnSpc>
              <a:spcBef>
                <a:spcPts val="1200"/>
              </a:spcBef>
              <a:spcAft>
                <a:spcPts val="0"/>
              </a:spcAft>
              <a:buClr>
                <a:schemeClr val="dk1"/>
              </a:buClr>
              <a:buSzPts val="1350"/>
              <a:buFont typeface="Arial"/>
              <a:buChar char="●"/>
            </a:pPr>
            <a:r>
              <a:rPr b="1" i="0" lang="en-US" sz="1350" u="none" cap="none" strike="noStrike">
                <a:solidFill>
                  <a:schemeClr val="dk1"/>
                </a:solidFill>
                <a:highlight>
                  <a:srgbClr val="FFFFFF"/>
                </a:highlight>
                <a:latin typeface="Arial"/>
                <a:ea typeface="Arial"/>
                <a:cs typeface="Arial"/>
                <a:sym typeface="Arial"/>
              </a:rPr>
              <a:t>Better Customer Experience</a:t>
            </a:r>
            <a:r>
              <a:rPr b="0" i="0" lang="en-US" sz="1350" u="none" cap="none" strike="noStrike">
                <a:solidFill>
                  <a:schemeClr val="dk1"/>
                </a:solidFill>
                <a:highlight>
                  <a:srgbClr val="FFFFFF"/>
                </a:highlight>
                <a:latin typeface="Arial"/>
                <a:ea typeface="Arial"/>
                <a:cs typeface="Arial"/>
                <a:sym typeface="Arial"/>
              </a:rPr>
              <a:t>: Embedded or In-App UPI Payments lead to frictionless customer experiences. Embedded Payments also allow for better visibility over the entire customer purchase funnel.</a:t>
            </a:r>
            <a:endParaRPr b="0" i="0" sz="1350" u="none" cap="none" strike="noStrike">
              <a:solidFill>
                <a:schemeClr val="dk1"/>
              </a:solidFill>
              <a:highlight>
                <a:srgbClr val="FFFFFF"/>
              </a:highlight>
              <a:latin typeface="Arial"/>
              <a:ea typeface="Arial"/>
              <a:cs typeface="Arial"/>
              <a:sym typeface="Arial"/>
            </a:endParaRPr>
          </a:p>
          <a:p>
            <a:pPr indent="-314325" lvl="0" marL="457200" marR="0" rtl="0" algn="just">
              <a:lnSpc>
                <a:spcPct val="115000"/>
              </a:lnSpc>
              <a:spcBef>
                <a:spcPts val="1200"/>
              </a:spcBef>
              <a:spcAft>
                <a:spcPts val="0"/>
              </a:spcAft>
              <a:buClr>
                <a:schemeClr val="dk1"/>
              </a:buClr>
              <a:buSzPts val="1350"/>
              <a:buFont typeface="Arial"/>
              <a:buChar char="●"/>
            </a:pPr>
            <a:r>
              <a:rPr b="1" i="0" lang="en-US" sz="1350" u="none" cap="none" strike="noStrike">
                <a:solidFill>
                  <a:schemeClr val="dk1"/>
                </a:solidFill>
                <a:highlight>
                  <a:srgbClr val="FFFFFF"/>
                </a:highlight>
                <a:latin typeface="Arial"/>
                <a:ea typeface="Arial"/>
                <a:cs typeface="Arial"/>
                <a:sym typeface="Arial"/>
              </a:rPr>
              <a:t>Higher Conversions</a:t>
            </a:r>
            <a:r>
              <a:rPr b="0" i="0" lang="en-US" sz="1350" u="none" cap="none" strike="noStrike">
                <a:solidFill>
                  <a:schemeClr val="dk1"/>
                </a:solidFill>
                <a:highlight>
                  <a:srgbClr val="FFFFFF"/>
                </a:highlight>
                <a:latin typeface="Arial"/>
                <a:ea typeface="Arial"/>
                <a:cs typeface="Arial"/>
                <a:sym typeface="Arial"/>
              </a:rPr>
              <a:t>: No Additional hops to third-party UPI Apps mean merchants can now enable UPI for customers on their app and provide an unbroken experience. This Frictionless state leads to better conversions and, ultimately, better retention owing to a simple and seamless payments experience.</a:t>
            </a:r>
            <a:endParaRPr b="0" i="0" sz="1350" u="none" cap="none" strike="noStrike">
              <a:solidFill>
                <a:schemeClr val="dk1"/>
              </a:solidFill>
              <a:highlight>
                <a:srgbClr val="FFFFFF"/>
              </a:highlight>
              <a:latin typeface="Arial"/>
              <a:ea typeface="Arial"/>
              <a:cs typeface="Arial"/>
              <a:sym typeface="Arial"/>
            </a:endParaRPr>
          </a:p>
          <a:p>
            <a:pPr indent="-314325" lvl="0" marL="457200" marR="0" rtl="0" algn="just">
              <a:lnSpc>
                <a:spcPct val="115000"/>
              </a:lnSpc>
              <a:spcBef>
                <a:spcPts val="1200"/>
              </a:spcBef>
              <a:spcAft>
                <a:spcPts val="0"/>
              </a:spcAft>
              <a:buClr>
                <a:schemeClr val="dk1"/>
              </a:buClr>
              <a:buSzPts val="1350"/>
              <a:buFont typeface="Arial"/>
              <a:buChar char="●"/>
            </a:pPr>
            <a:r>
              <a:rPr b="1" i="0" lang="en-US" sz="1350" u="none" cap="none" strike="noStrike">
                <a:solidFill>
                  <a:schemeClr val="dk1"/>
                </a:solidFill>
                <a:highlight>
                  <a:srgbClr val="FFFFFF"/>
                </a:highlight>
                <a:latin typeface="Arial"/>
                <a:ea typeface="Arial"/>
                <a:cs typeface="Arial"/>
                <a:sym typeface="Arial"/>
              </a:rPr>
              <a:t>Lesser Drop Offs</a:t>
            </a:r>
            <a:r>
              <a:rPr b="0" i="0" lang="en-US" sz="1350" u="none" cap="none" strike="noStrike">
                <a:solidFill>
                  <a:schemeClr val="dk1"/>
                </a:solidFill>
                <a:highlight>
                  <a:srgbClr val="FFFFFF"/>
                </a:highlight>
                <a:latin typeface="Arial"/>
                <a:ea typeface="Arial"/>
                <a:cs typeface="Arial"/>
                <a:sym typeface="Arial"/>
              </a:rPr>
              <a:t>: A two-step process leaves less room for customers to drop-offs compared to the 6-step process in UPI Intent. Zero redirections to external apps reduce the scope of non-technical errors.</a:t>
            </a:r>
            <a:endParaRPr b="0" i="0" sz="1350" u="none" cap="none" strike="noStrike">
              <a:solidFill>
                <a:schemeClr val="dk1"/>
              </a:solidFill>
              <a:highlight>
                <a:srgbClr val="FFFFFF"/>
              </a:highlight>
              <a:latin typeface="Arial"/>
              <a:ea typeface="Arial"/>
              <a:cs typeface="Arial"/>
              <a:sym typeface="Arial"/>
            </a:endParaRPr>
          </a:p>
          <a:p>
            <a:pPr indent="-314325" lvl="0" marL="457200" marR="0" rtl="0" algn="just">
              <a:lnSpc>
                <a:spcPct val="115000"/>
              </a:lnSpc>
              <a:spcBef>
                <a:spcPts val="1200"/>
              </a:spcBef>
              <a:spcAft>
                <a:spcPts val="0"/>
              </a:spcAft>
              <a:buClr>
                <a:schemeClr val="dk1"/>
              </a:buClr>
              <a:buSzPts val="1350"/>
              <a:buFont typeface="Arial"/>
              <a:buChar char="●"/>
            </a:pPr>
            <a:r>
              <a:rPr b="1" i="0" lang="en-US" sz="1350" u="none" cap="none" strike="noStrike">
                <a:solidFill>
                  <a:schemeClr val="dk1"/>
                </a:solidFill>
                <a:highlight>
                  <a:srgbClr val="FFFFFF"/>
                </a:highlight>
                <a:latin typeface="Arial"/>
                <a:ea typeface="Arial"/>
                <a:cs typeface="Arial"/>
                <a:sym typeface="Arial"/>
              </a:rPr>
              <a:t>Higher Success Rates</a:t>
            </a:r>
            <a:r>
              <a:rPr b="0" i="0" lang="en-US" sz="1350" u="none" cap="none" strike="noStrike">
                <a:solidFill>
                  <a:schemeClr val="dk1"/>
                </a:solidFill>
                <a:highlight>
                  <a:srgbClr val="FFFFFF"/>
                </a:highlight>
                <a:latin typeface="Arial"/>
                <a:ea typeface="Arial"/>
                <a:cs typeface="Arial"/>
                <a:sym typeface="Arial"/>
              </a:rPr>
              <a:t>: 90% + Success Rates with lesser drop-offs and a seamless in-app process.</a:t>
            </a:r>
            <a:endParaRPr b="0" i="0" sz="1350" u="none" cap="none" strike="noStrike">
              <a:solidFill>
                <a:schemeClr val="dk1"/>
              </a:solidFill>
              <a:highlight>
                <a:srgbClr val="FFFFFF"/>
              </a:highlight>
              <a:latin typeface="Arial"/>
              <a:ea typeface="Arial"/>
              <a:cs typeface="Arial"/>
              <a:sym typeface="Arial"/>
            </a:endParaRPr>
          </a:p>
          <a:p>
            <a:pPr indent="-314325" lvl="0" marL="457200" marR="0" rtl="0" algn="l">
              <a:lnSpc>
                <a:spcPct val="160000"/>
              </a:lnSpc>
              <a:spcBef>
                <a:spcPts val="1000"/>
              </a:spcBef>
              <a:spcAft>
                <a:spcPts val="0"/>
              </a:spcAft>
              <a:buClr>
                <a:schemeClr val="dk1"/>
              </a:buClr>
              <a:buSzPts val="1350"/>
              <a:buFont typeface="Arial"/>
              <a:buChar char="●"/>
            </a:pPr>
            <a:r>
              <a:rPr b="1" i="0" lang="en-US" sz="1350" u="none" cap="none" strike="noStrike">
                <a:solidFill>
                  <a:schemeClr val="dk1"/>
                </a:solidFill>
                <a:highlight>
                  <a:srgbClr val="FFFFFF"/>
                </a:highlight>
                <a:latin typeface="Arial"/>
                <a:ea typeface="Arial"/>
                <a:cs typeface="Arial"/>
                <a:sym typeface="Arial"/>
              </a:rPr>
              <a:t>Better Customer Insights</a:t>
            </a:r>
            <a:r>
              <a:rPr b="0" i="0" lang="en-US" sz="1350" u="none" cap="none" strike="noStrike">
                <a:solidFill>
                  <a:schemeClr val="dk1"/>
                </a:solidFill>
                <a:highlight>
                  <a:srgbClr val="FFFFFF"/>
                </a:highlight>
                <a:latin typeface="Arial"/>
                <a:ea typeface="Arial"/>
                <a:cs typeface="Arial"/>
                <a:sym typeface="Arial"/>
              </a:rPr>
              <a:t>: In-App UPI Payments allow greater depth of visibility on the entire customer journey. You can understand why and where customers drop off and accordingly retarget them.</a:t>
            </a:r>
            <a:endParaRPr b="0" i="0" sz="1350" u="none" cap="none" strike="noStrike">
              <a:solidFill>
                <a:schemeClr val="dk1"/>
              </a:solidFill>
              <a:highlight>
                <a:srgbClr val="FFFFFF"/>
              </a:highlight>
              <a:latin typeface="Arial"/>
              <a:ea typeface="Arial"/>
              <a:cs typeface="Arial"/>
              <a:sym typeface="Arial"/>
            </a:endParaRPr>
          </a:p>
          <a:p>
            <a:pPr indent="0" lvl="0" marL="0" marR="0" rtl="0" algn="l">
              <a:lnSpc>
                <a:spcPct val="115000"/>
              </a:lnSpc>
              <a:spcBef>
                <a:spcPts val="1400"/>
              </a:spcBef>
              <a:spcAft>
                <a:spcPts val="0"/>
              </a:spcAft>
              <a:buClr>
                <a:srgbClr val="000000"/>
              </a:buClr>
              <a:buSzPts val="1350"/>
              <a:buFont typeface="Arial"/>
              <a:buNone/>
            </a:pPr>
            <a:r>
              <a:t/>
            </a:r>
            <a:endParaRPr b="0" i="0" sz="1350" u="none" cap="none" strike="noStrike">
              <a:solidFill>
                <a:schemeClr val="dk1"/>
              </a:solidFill>
              <a:highlight>
                <a:srgbClr val="FFFFFF"/>
              </a:highlight>
              <a:latin typeface="Arial"/>
              <a:ea typeface="Arial"/>
              <a:cs typeface="Arial"/>
              <a:sym typeface="Arial"/>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chemeClr val="dk1"/>
              </a:solidFill>
              <a:latin typeface="Calibri"/>
              <a:ea typeface="Calibri"/>
              <a:cs typeface="Calibri"/>
              <a:sym typeface="Calibri"/>
            </a:endParaRPr>
          </a:p>
          <a:p>
            <a:pPr indent="0" lvl="0" marL="0" marR="0" rtl="0" algn="just">
              <a:lnSpc>
                <a:spcPct val="100000"/>
              </a:lnSpc>
              <a:spcBef>
                <a:spcPts val="400"/>
              </a:spcBef>
              <a:spcAft>
                <a:spcPts val="0"/>
              </a:spcAft>
              <a:buClr>
                <a:srgbClr val="000000"/>
              </a:buClr>
              <a:buSzPts val="1900"/>
              <a:buFont typeface="Arial"/>
              <a:buNone/>
            </a:pPr>
            <a:r>
              <a:t/>
            </a:r>
            <a:endParaRPr b="0" i="0" sz="1900" u="none" cap="none" strike="noStrike">
              <a:solidFill>
                <a:schemeClr val="dk1"/>
              </a:solidFill>
              <a:latin typeface="Calibri"/>
              <a:ea typeface="Calibri"/>
              <a:cs typeface="Calibri"/>
              <a:sym typeface="Calibri"/>
            </a:endParaRPr>
          </a:p>
        </p:txBody>
      </p:sp>
      <p:pic>
        <p:nvPicPr>
          <p:cNvPr id="126" name="Google Shape;126;p6"/>
          <p:cNvPicPr preferRelativeResize="0"/>
          <p:nvPr/>
        </p:nvPicPr>
        <p:blipFill rotWithShape="1">
          <a:blip r:embed="rId3">
            <a:alphaModFix/>
          </a:blip>
          <a:srcRect b="0" l="0" r="0" t="0"/>
          <a:stretch/>
        </p:blipFill>
        <p:spPr>
          <a:xfrm>
            <a:off x="2648650" y="4814000"/>
            <a:ext cx="2776050" cy="1724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7"/>
          <p:cNvSpPr txBox="1"/>
          <p:nvPr/>
        </p:nvSpPr>
        <p:spPr>
          <a:xfrm>
            <a:off x="457200" y="0"/>
            <a:ext cx="6019500" cy="8376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Times New Roman"/>
                <a:ea typeface="Times New Roman"/>
                <a:cs typeface="Times New Roman"/>
                <a:sym typeface="Times New Roman"/>
              </a:rPr>
              <a:t>HYPER-UPI Flow</a:t>
            </a:r>
            <a:endParaRPr b="0" i="0" sz="3000" u="none" cap="none" strike="noStrike">
              <a:solidFill>
                <a:srgbClr val="000000"/>
              </a:solidFill>
              <a:latin typeface="Times New Roman"/>
              <a:ea typeface="Times New Roman"/>
              <a:cs typeface="Times New Roman"/>
              <a:sym typeface="Times New Roman"/>
            </a:endParaRPr>
          </a:p>
        </p:txBody>
      </p:sp>
      <p:sp>
        <p:nvSpPr>
          <p:cNvPr id="132" name="Google Shape;132;p7"/>
          <p:cNvSpPr txBox="1"/>
          <p:nvPr/>
        </p:nvSpPr>
        <p:spPr>
          <a:xfrm>
            <a:off x="6553080" y="6356520"/>
            <a:ext cx="2133300" cy="3648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rgbClr val="000000"/>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sp>
        <p:nvSpPr>
          <p:cNvPr id="133" name="Google Shape;133;p7"/>
          <p:cNvSpPr txBox="1"/>
          <p:nvPr/>
        </p:nvSpPr>
        <p:spPr>
          <a:xfrm>
            <a:off x="101675" y="1069875"/>
            <a:ext cx="8870700" cy="779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800"/>
              </a:spcBef>
              <a:spcAft>
                <a:spcPts val="400"/>
              </a:spcAft>
              <a:buClr>
                <a:srgbClr val="000000"/>
              </a:buClr>
              <a:buSzPts val="1700"/>
              <a:buFont typeface="Arial"/>
              <a:buNone/>
            </a:pPr>
            <a:r>
              <a:rPr b="1" i="0" lang="en-US" sz="1700" u="none" cap="none" strike="noStrike">
                <a:solidFill>
                  <a:schemeClr val="dk1"/>
                </a:solidFill>
                <a:highlight>
                  <a:schemeClr val="lt1"/>
                </a:highlight>
                <a:latin typeface="Arial"/>
                <a:ea typeface="Arial"/>
                <a:cs typeface="Arial"/>
                <a:sym typeface="Arial"/>
              </a:rPr>
              <a:t>Integration Architecture - Clientauth Token Flow</a:t>
            </a:r>
            <a:endParaRPr b="0" i="0" sz="2800" u="sng" cap="none" strike="noStrike">
              <a:solidFill>
                <a:schemeClr val="dk1"/>
              </a:solidFill>
              <a:highlight>
                <a:schemeClr val="lt1"/>
              </a:highlight>
              <a:latin typeface="Arial"/>
              <a:ea typeface="Arial"/>
              <a:cs typeface="Arial"/>
              <a:sym typeface="Arial"/>
            </a:endParaRPr>
          </a:p>
        </p:txBody>
      </p:sp>
      <p:pic>
        <p:nvPicPr>
          <p:cNvPr id="134" name="Google Shape;134;p7"/>
          <p:cNvPicPr preferRelativeResize="0"/>
          <p:nvPr/>
        </p:nvPicPr>
        <p:blipFill rotWithShape="1">
          <a:blip r:embed="rId3">
            <a:alphaModFix/>
          </a:blip>
          <a:srcRect b="0" l="0" r="0" t="0"/>
          <a:stretch/>
        </p:blipFill>
        <p:spPr>
          <a:xfrm>
            <a:off x="1894475" y="1656525"/>
            <a:ext cx="5587900" cy="4700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8"/>
          <p:cNvSpPr txBox="1"/>
          <p:nvPr/>
        </p:nvSpPr>
        <p:spPr>
          <a:xfrm>
            <a:off x="457200" y="0"/>
            <a:ext cx="6019500" cy="8376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3200"/>
              <a:buFont typeface="Arial"/>
              <a:buNone/>
            </a:pPr>
            <a:r>
              <a:rPr b="0" i="0" lang="en-US" sz="3200" u="none" cap="none" strike="noStrike">
                <a:solidFill>
                  <a:schemeClr val="dk1"/>
                </a:solidFill>
                <a:latin typeface="Times New Roman"/>
                <a:ea typeface="Times New Roman"/>
                <a:cs typeface="Times New Roman"/>
                <a:sym typeface="Times New Roman"/>
              </a:rPr>
              <a:t>HYPER-UPI Flow</a:t>
            </a:r>
            <a:endParaRPr b="0" i="0" sz="3000" u="none" cap="none" strike="noStrike">
              <a:solidFill>
                <a:srgbClr val="000000"/>
              </a:solidFill>
              <a:latin typeface="Times New Roman"/>
              <a:ea typeface="Times New Roman"/>
              <a:cs typeface="Times New Roman"/>
              <a:sym typeface="Times New Roman"/>
            </a:endParaRPr>
          </a:p>
        </p:txBody>
      </p:sp>
      <p:sp>
        <p:nvSpPr>
          <p:cNvPr id="140" name="Google Shape;140;p8"/>
          <p:cNvSpPr txBox="1"/>
          <p:nvPr/>
        </p:nvSpPr>
        <p:spPr>
          <a:xfrm>
            <a:off x="6553080" y="6356520"/>
            <a:ext cx="2133300" cy="3648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rgbClr val="000000"/>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sp>
        <p:nvSpPr>
          <p:cNvPr id="141" name="Google Shape;141;p8"/>
          <p:cNvSpPr txBox="1"/>
          <p:nvPr/>
        </p:nvSpPr>
        <p:spPr>
          <a:xfrm>
            <a:off x="101675" y="1069875"/>
            <a:ext cx="8870700" cy="779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800"/>
              </a:spcBef>
              <a:spcAft>
                <a:spcPts val="400"/>
              </a:spcAft>
              <a:buClr>
                <a:srgbClr val="000000"/>
              </a:buClr>
              <a:buSzPts val="1700"/>
              <a:buFont typeface="Arial"/>
              <a:buNone/>
            </a:pPr>
            <a:r>
              <a:rPr b="1" i="0" lang="en-US" sz="1700" u="none" cap="none" strike="noStrike">
                <a:solidFill>
                  <a:schemeClr val="dk1"/>
                </a:solidFill>
                <a:highlight>
                  <a:schemeClr val="lt1"/>
                </a:highlight>
                <a:latin typeface="Arial"/>
                <a:ea typeface="Arial"/>
                <a:cs typeface="Arial"/>
                <a:sym typeface="Arial"/>
              </a:rPr>
              <a:t>Integration Architecture - Signature Flow</a:t>
            </a:r>
            <a:endParaRPr b="0" i="0" sz="2800" u="sng" cap="none" strike="noStrike">
              <a:solidFill>
                <a:schemeClr val="dk1"/>
              </a:solidFill>
              <a:highlight>
                <a:schemeClr val="lt1"/>
              </a:highlight>
              <a:latin typeface="Arial"/>
              <a:ea typeface="Arial"/>
              <a:cs typeface="Arial"/>
              <a:sym typeface="Arial"/>
            </a:endParaRPr>
          </a:p>
        </p:txBody>
      </p:sp>
      <p:pic>
        <p:nvPicPr>
          <p:cNvPr id="142" name="Google Shape;142;p8"/>
          <p:cNvPicPr preferRelativeResize="0"/>
          <p:nvPr/>
        </p:nvPicPr>
        <p:blipFill rotWithShape="1">
          <a:blip r:embed="rId3">
            <a:alphaModFix/>
          </a:blip>
          <a:srcRect b="0" l="0" r="0" t="0"/>
          <a:stretch/>
        </p:blipFill>
        <p:spPr>
          <a:xfrm>
            <a:off x="1894475" y="1656525"/>
            <a:ext cx="5587900" cy="4700001"/>
          </a:xfrm>
          <a:prstGeom prst="rect">
            <a:avLst/>
          </a:prstGeom>
          <a:noFill/>
          <a:ln>
            <a:noFill/>
          </a:ln>
        </p:spPr>
      </p:pic>
      <p:pic>
        <p:nvPicPr>
          <p:cNvPr id="143" name="Google Shape;143;p8"/>
          <p:cNvPicPr preferRelativeResize="0"/>
          <p:nvPr/>
        </p:nvPicPr>
        <p:blipFill rotWithShape="1">
          <a:blip r:embed="rId4">
            <a:alphaModFix/>
          </a:blip>
          <a:srcRect b="0" l="0" r="0" t="0"/>
          <a:stretch/>
        </p:blipFill>
        <p:spPr>
          <a:xfrm>
            <a:off x="1663252" y="1656525"/>
            <a:ext cx="5817495" cy="47761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9"/>
          <p:cNvPicPr preferRelativeResize="0"/>
          <p:nvPr/>
        </p:nvPicPr>
        <p:blipFill rotWithShape="1">
          <a:blip r:embed="rId3">
            <a:alphaModFix/>
          </a:blip>
          <a:srcRect b="0" l="0" r="0" t="0"/>
          <a:stretch/>
        </p:blipFill>
        <p:spPr>
          <a:xfrm>
            <a:off x="5646023" y="1048849"/>
            <a:ext cx="1982524" cy="3934599"/>
          </a:xfrm>
          <a:prstGeom prst="rect">
            <a:avLst/>
          </a:prstGeom>
          <a:noFill/>
          <a:ln>
            <a:noFill/>
          </a:ln>
        </p:spPr>
      </p:pic>
      <p:sp>
        <p:nvSpPr>
          <p:cNvPr id="149" name="Google Shape;149;p9"/>
          <p:cNvSpPr txBox="1"/>
          <p:nvPr/>
        </p:nvSpPr>
        <p:spPr>
          <a:xfrm>
            <a:off x="457200" y="0"/>
            <a:ext cx="6019500" cy="8376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Times New Roman"/>
                <a:ea typeface="Times New Roman"/>
                <a:cs typeface="Times New Roman"/>
                <a:sym typeface="Times New Roman"/>
              </a:rPr>
              <a:t>Hyper-UPI</a:t>
            </a:r>
            <a:endParaRPr b="0" i="0" sz="3000" u="none" cap="none" strike="noStrike">
              <a:solidFill>
                <a:srgbClr val="000000"/>
              </a:solidFill>
              <a:latin typeface="Times New Roman"/>
              <a:ea typeface="Times New Roman"/>
              <a:cs typeface="Times New Roman"/>
              <a:sym typeface="Times New Roman"/>
            </a:endParaRPr>
          </a:p>
        </p:txBody>
      </p:sp>
      <p:sp>
        <p:nvSpPr>
          <p:cNvPr id="150" name="Google Shape;150;p9"/>
          <p:cNvSpPr txBox="1"/>
          <p:nvPr/>
        </p:nvSpPr>
        <p:spPr>
          <a:xfrm>
            <a:off x="6553080" y="6356520"/>
            <a:ext cx="2133300" cy="3648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rgbClr val="000000"/>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pic>
        <p:nvPicPr>
          <p:cNvPr id="151" name="Google Shape;151;p9"/>
          <p:cNvPicPr preferRelativeResize="0"/>
          <p:nvPr/>
        </p:nvPicPr>
        <p:blipFill rotWithShape="1">
          <a:blip r:embed="rId4">
            <a:alphaModFix/>
          </a:blip>
          <a:srcRect b="0" l="0" r="0" t="0"/>
          <a:stretch/>
        </p:blipFill>
        <p:spPr>
          <a:xfrm>
            <a:off x="1238963" y="991525"/>
            <a:ext cx="4455974" cy="2205926"/>
          </a:xfrm>
          <a:prstGeom prst="rect">
            <a:avLst/>
          </a:prstGeom>
          <a:noFill/>
          <a:ln>
            <a:noFill/>
          </a:ln>
        </p:spPr>
      </p:pic>
      <p:pic>
        <p:nvPicPr>
          <p:cNvPr id="152" name="Google Shape;152;p9"/>
          <p:cNvPicPr preferRelativeResize="0"/>
          <p:nvPr/>
        </p:nvPicPr>
        <p:blipFill rotWithShape="1">
          <a:blip r:embed="rId5">
            <a:alphaModFix/>
          </a:blip>
          <a:srcRect b="0" l="0" r="0" t="0"/>
          <a:stretch/>
        </p:blipFill>
        <p:spPr>
          <a:xfrm>
            <a:off x="1999900" y="2839551"/>
            <a:ext cx="3357274" cy="3357274"/>
          </a:xfrm>
          <a:prstGeom prst="rect">
            <a:avLst/>
          </a:prstGeom>
          <a:noFill/>
          <a:ln>
            <a:noFill/>
          </a:ln>
        </p:spPr>
      </p:pic>
      <p:pic>
        <p:nvPicPr>
          <p:cNvPr id="153" name="Google Shape;153;p9"/>
          <p:cNvPicPr preferRelativeResize="0"/>
          <p:nvPr/>
        </p:nvPicPr>
        <p:blipFill rotWithShape="1">
          <a:blip r:embed="rId6">
            <a:alphaModFix/>
          </a:blip>
          <a:srcRect b="0" l="0" r="0" t="0"/>
          <a:stretch/>
        </p:blipFill>
        <p:spPr>
          <a:xfrm>
            <a:off x="82573" y="2839550"/>
            <a:ext cx="2077678" cy="3693650"/>
          </a:xfrm>
          <a:prstGeom prst="rect">
            <a:avLst/>
          </a:prstGeom>
          <a:noFill/>
          <a:ln>
            <a:noFill/>
          </a:ln>
        </p:spPr>
      </p:pic>
      <p:pic>
        <p:nvPicPr>
          <p:cNvPr id="154" name="Google Shape;154;p9"/>
          <p:cNvPicPr preferRelativeResize="0"/>
          <p:nvPr/>
        </p:nvPicPr>
        <p:blipFill rotWithShape="1">
          <a:blip r:embed="rId7">
            <a:alphaModFix/>
          </a:blip>
          <a:srcRect b="58" l="0" r="0" t="-60"/>
          <a:stretch/>
        </p:blipFill>
        <p:spPr>
          <a:xfrm>
            <a:off x="4329385" y="3509700"/>
            <a:ext cx="1884428" cy="2687126"/>
          </a:xfrm>
          <a:prstGeom prst="rect">
            <a:avLst/>
          </a:prstGeom>
          <a:noFill/>
          <a:ln>
            <a:noFill/>
          </a:ln>
        </p:spPr>
      </p:pic>
      <p:pic>
        <p:nvPicPr>
          <p:cNvPr id="155" name="Google Shape;155;p9"/>
          <p:cNvPicPr preferRelativeResize="0"/>
          <p:nvPr/>
        </p:nvPicPr>
        <p:blipFill rotWithShape="1">
          <a:blip r:embed="rId8">
            <a:alphaModFix/>
          </a:blip>
          <a:srcRect b="0" l="0" r="0" t="0"/>
          <a:stretch/>
        </p:blipFill>
        <p:spPr>
          <a:xfrm>
            <a:off x="7028550" y="2502425"/>
            <a:ext cx="1884450" cy="3768900"/>
          </a:xfrm>
          <a:prstGeom prst="rect">
            <a:avLst/>
          </a:prstGeom>
          <a:noFill/>
          <a:ln>
            <a:noFill/>
          </a:ln>
        </p:spPr>
      </p:pic>
      <p:pic>
        <p:nvPicPr>
          <p:cNvPr id="156" name="Google Shape;156;p9"/>
          <p:cNvPicPr preferRelativeResize="0"/>
          <p:nvPr/>
        </p:nvPicPr>
        <p:blipFill rotWithShape="1">
          <a:blip r:embed="rId9">
            <a:alphaModFix/>
          </a:blip>
          <a:srcRect b="0" l="0" r="0" t="0"/>
          <a:stretch/>
        </p:blipFill>
        <p:spPr>
          <a:xfrm>
            <a:off x="1743900" y="4596450"/>
            <a:ext cx="1133025" cy="2014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